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1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79" r:id="rId2"/>
  </p:sldMasterIdLst>
  <p:notesMasterIdLst>
    <p:notesMasterId r:id="rId47"/>
  </p:notesMasterIdLst>
  <p:sldIdLst>
    <p:sldId id="341" r:id="rId3"/>
    <p:sldId id="342" r:id="rId4"/>
    <p:sldId id="259" r:id="rId5"/>
    <p:sldId id="462" r:id="rId6"/>
    <p:sldId id="278" r:id="rId7"/>
    <p:sldId id="279" r:id="rId8"/>
    <p:sldId id="280" r:id="rId9"/>
    <p:sldId id="281" r:id="rId10"/>
    <p:sldId id="394" r:id="rId11"/>
    <p:sldId id="468" r:id="rId12"/>
    <p:sldId id="469" r:id="rId13"/>
    <p:sldId id="431" r:id="rId14"/>
    <p:sldId id="396" r:id="rId15"/>
    <p:sldId id="478" r:id="rId16"/>
    <p:sldId id="479" r:id="rId17"/>
    <p:sldId id="480" r:id="rId18"/>
    <p:sldId id="481" r:id="rId19"/>
    <p:sldId id="443" r:id="rId20"/>
    <p:sldId id="400" r:id="rId21"/>
    <p:sldId id="471" r:id="rId22"/>
    <p:sldId id="473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74" r:id="rId31"/>
    <p:sldId id="476" r:id="rId32"/>
    <p:sldId id="475" r:id="rId33"/>
    <p:sldId id="455" r:id="rId34"/>
    <p:sldId id="419" r:id="rId35"/>
    <p:sldId id="463" r:id="rId36"/>
    <p:sldId id="422" r:id="rId37"/>
    <p:sldId id="477" r:id="rId38"/>
    <p:sldId id="424" r:id="rId39"/>
    <p:sldId id="425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9DCE"/>
    <a:srgbClr val="50BFC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771233061060816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0.0">
                  <c:v>39.799999999999997</c:v>
                </c:pt>
                <c:pt idx="1">
                  <c:v>33</c:v>
                </c:pt>
                <c:pt idx="2" formatCode="0.0">
                  <c:v>36.685130000000001</c:v>
                </c:pt>
                <c:pt idx="3" formatCode="0.0">
                  <c:v>25.492049999999999</c:v>
                </c:pt>
                <c:pt idx="4" formatCode="0.0">
                  <c:v>35.216410000000003</c:v>
                </c:pt>
                <c:pt idx="5" formatCode="0.0">
                  <c:v>42.304229999999997</c:v>
                </c:pt>
                <c:pt idx="6" formatCode="0.0">
                  <c:v>24.589479999999998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27.4</c:v>
                </c:pt>
                <c:pt idx="1">
                  <c:v>20.2</c:v>
                </c:pt>
                <c:pt idx="2" formatCode="0.0">
                  <c:v>24.473970000000001</c:v>
                </c:pt>
                <c:pt idx="3" formatCode="0.0">
                  <c:v>22.03651</c:v>
                </c:pt>
                <c:pt idx="4" formatCode="0.0">
                  <c:v>21.63739</c:v>
                </c:pt>
                <c:pt idx="5" formatCode="0.0">
                  <c:v>20.980730000000001</c:v>
                </c:pt>
                <c:pt idx="6" formatCode="0.0">
                  <c:v>13.311410000000002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Gakenke</c:v>
                </c:pt>
                <c:pt idx="3">
                  <c:v>Burera</c:v>
                </c:pt>
                <c:pt idx="4">
                  <c:v>Rulindo</c:v>
                </c:pt>
                <c:pt idx="5">
                  <c:v>Musanze</c:v>
                </c:pt>
                <c:pt idx="6">
                  <c:v>Gicumbi</c:v>
                </c:pt>
              </c:strCache>
            </c:strRef>
          </c:cat>
          <c:val>
            <c:numRef>
              <c:f>Sheet1!$D$2:$D$8</c:f>
              <c:numCache>
                <c:formatCode>0</c:formatCode>
                <c:ptCount val="7"/>
                <c:pt idx="0">
                  <c:v>-12.399999999999999</c:v>
                </c:pt>
                <c:pt idx="1">
                  <c:v>-12.8</c:v>
                </c:pt>
                <c:pt idx="2">
                  <c:v>-12.21116</c:v>
                </c:pt>
                <c:pt idx="3">
                  <c:v>-3.4555399999999992</c:v>
                </c:pt>
                <c:pt idx="4">
                  <c:v>-13.579020000000003</c:v>
                </c:pt>
                <c:pt idx="5">
                  <c:v>-21.323499999999996</c:v>
                </c:pt>
                <c:pt idx="6">
                  <c:v>-11.278069999999996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3AE-493C-8CEF-976C56CA41D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264593676386399"/>
          <c:y val="0.83757442454462638"/>
          <c:w val="0.35893170534851199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Musanze</c:v>
                </c:pt>
                <c:pt idx="1">
                  <c:v>Rulindo</c:v>
                </c:pt>
                <c:pt idx="2">
                  <c:v>Gicumbi</c:v>
                </c:pt>
                <c:pt idx="3">
                  <c:v>Gakenke</c:v>
                </c:pt>
                <c:pt idx="4">
                  <c:v>Burera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>
                  <c:v>14.81921</c:v>
                </c:pt>
                <c:pt idx="1">
                  <c:v>13.07564</c:v>
                </c:pt>
                <c:pt idx="2">
                  <c:v>11.541</c:v>
                </c:pt>
                <c:pt idx="3">
                  <c:v>10.71035</c:v>
                </c:pt>
                <c:pt idx="4">
                  <c:v>9.8690960000000008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3333333333333333E-2"/>
          <c:y val="6.6031475412396859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31.6</c:v>
                </c:pt>
                <c:pt idx="1">
                  <c:v>28.220522871011713</c:v>
                </c:pt>
                <c:pt idx="2">
                  <c:v>37.458351593160302</c:v>
                </c:pt>
                <c:pt idx="3">
                  <c:v>25.749212410050596</c:v>
                </c:pt>
                <c:pt idx="4">
                  <c:v>27.30828453297919</c:v>
                </c:pt>
                <c:pt idx="5">
                  <c:v>25.065583863283663</c:v>
                </c:pt>
                <c:pt idx="6">
                  <c:v>23.276743834832899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  Northern Province</c:v>
                </c:pt>
                <c:pt idx="2">
                  <c:v>Musanze</c:v>
                </c:pt>
                <c:pt idx="3">
                  <c:v>Rulindo</c:v>
                </c:pt>
                <c:pt idx="4">
                  <c:v>Burera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Sheet1!$C$2:$C$8</c:f>
              <c:numCache>
                <c:formatCode>#,##0.0</c:formatCode>
                <c:ptCount val="7"/>
                <c:pt idx="0" formatCode="General">
                  <c:v>49.9</c:v>
                </c:pt>
                <c:pt idx="1">
                  <c:v>47.788076735144287</c:v>
                </c:pt>
                <c:pt idx="2">
                  <c:v>58.460590771547281</c:v>
                </c:pt>
                <c:pt idx="3">
                  <c:v>46.042110430104259</c:v>
                </c:pt>
                <c:pt idx="4">
                  <c:v>44.851091133527028</c:v>
                </c:pt>
                <c:pt idx="5">
                  <c:v>44.067018747947458</c:v>
                </c:pt>
                <c:pt idx="6">
                  <c:v>43.050373286173922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69745031871016"/>
          <c:y val="0.86582823727034941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5.8293144015123706E-2"/>
          <c:w val="0.98530101511234125"/>
          <c:h val="0.7259053136942891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84.9</c:v>
                </c:pt>
                <c:pt idx="2">
                  <c:v>86.6</c:v>
                </c:pt>
                <c:pt idx="3">
                  <c:v>86.2</c:v>
                </c:pt>
                <c:pt idx="4">
                  <c:v>83.2</c:v>
                </c:pt>
                <c:pt idx="5">
                  <c:v>85.3</c:v>
                </c:pt>
                <c:pt idx="6">
                  <c:v>83.1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Rulindo</c:v>
                </c:pt>
                <c:pt idx="4">
                  <c:v>Gakenke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87.7</c:v>
                </c:pt>
                <c:pt idx="1">
                  <c:v>89</c:v>
                </c:pt>
                <c:pt idx="2">
                  <c:v>90.1</c:v>
                </c:pt>
                <c:pt idx="3">
                  <c:v>89.9</c:v>
                </c:pt>
                <c:pt idx="4">
                  <c:v>88.8</c:v>
                </c:pt>
                <c:pt idx="5">
                  <c:v>88.8</c:v>
                </c:pt>
                <c:pt idx="6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tickLblSkip val="1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At val="1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440625996516789"/>
          <c:y val="0.88628095801542273"/>
          <c:w val="0.27716878848087922"/>
          <c:h val="7.917390890421205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87.5</c:v>
                </c:pt>
                <c:pt idx="1">
                  <c:v>87.5</c:v>
                </c:pt>
                <c:pt idx="2" formatCode="0.0">
                  <c:v>88</c:v>
                </c:pt>
                <c:pt idx="3" formatCode="0.0">
                  <c:v>92.5</c:v>
                </c:pt>
                <c:pt idx="4" formatCode="0.0">
                  <c:v>94</c:v>
                </c:pt>
                <c:pt idx="5" formatCode="0.0">
                  <c:v>92.3</c:v>
                </c:pt>
                <c:pt idx="6" formatCode="0.0">
                  <c:v>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Gicumbi</c:v>
                </c:pt>
                <c:pt idx="3">
                  <c:v>  Musanze</c:v>
                </c:pt>
                <c:pt idx="4">
                  <c:v>  Burera</c:v>
                </c:pt>
                <c:pt idx="5">
                  <c:v>  Rulindo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89.7</c:v>
                </c:pt>
                <c:pt idx="1">
                  <c:v>91</c:v>
                </c:pt>
                <c:pt idx="2" formatCode="0.0">
                  <c:v>99.189186150364634</c:v>
                </c:pt>
                <c:pt idx="3" formatCode="0.0">
                  <c:v>91.751074862490015</c:v>
                </c:pt>
                <c:pt idx="4" formatCode="0.0">
                  <c:v>90.5642899716578</c:v>
                </c:pt>
                <c:pt idx="5" formatCode="0.0">
                  <c:v>87.44454442518628</c:v>
                </c:pt>
                <c:pt idx="6" formatCode="0.0">
                  <c:v>84.138147852798085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806418065666317"/>
          <c:y val="0.87768072136144271"/>
          <c:w val="0.18387163868667361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Musanze</c:v>
                </c:pt>
                <c:pt idx="5">
                  <c:v>Gakenke</c:v>
                </c:pt>
                <c:pt idx="6">
                  <c:v>Gicumbi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 formatCode="General">
                  <c:v>21.3</c:v>
                </c:pt>
                <c:pt idx="1">
                  <c:v>20.6</c:v>
                </c:pt>
                <c:pt idx="2">
                  <c:v>26.6</c:v>
                </c:pt>
                <c:pt idx="3">
                  <c:v>25</c:v>
                </c:pt>
                <c:pt idx="4">
                  <c:v>22.6</c:v>
                </c:pt>
                <c:pt idx="5">
                  <c:v>15.5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0491310765153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52.8</c:v>
                </c:pt>
                <c:pt idx="1">
                  <c:v>61.6</c:v>
                </c:pt>
                <c:pt idx="2">
                  <c:v>64.099999999999994</c:v>
                </c:pt>
                <c:pt idx="3">
                  <c:v>66.2</c:v>
                </c:pt>
                <c:pt idx="4">
                  <c:v>57.7</c:v>
                </c:pt>
                <c:pt idx="5">
                  <c:v>72.099999999999994</c:v>
                </c:pt>
                <c:pt idx="6">
                  <c:v>47.1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Rulindo</c:v>
                </c:pt>
                <c:pt idx="3">
                  <c:v>  Gicumbi</c:v>
                </c:pt>
                <c:pt idx="4">
                  <c:v>  Burera</c:v>
                </c:pt>
                <c:pt idx="5">
                  <c:v>  Musanze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45.4</c:v>
                </c:pt>
                <c:pt idx="1">
                  <c:v>52.4</c:v>
                </c:pt>
                <c:pt idx="2" formatCode="0.0">
                  <c:v>58.726276653728782</c:v>
                </c:pt>
                <c:pt idx="3" formatCode="0.0">
                  <c:v>54.920761646137642</c:v>
                </c:pt>
                <c:pt idx="4" formatCode="0.0">
                  <c:v>53.688024940815012</c:v>
                </c:pt>
                <c:pt idx="5" formatCode="0.0">
                  <c:v>50.178866314170492</c:v>
                </c:pt>
                <c:pt idx="6" formatCode="0.0">
                  <c:v>44.661682089451098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942809780356396"/>
          <c:y val="0.8784603612146108"/>
          <c:w val="0.23675783948059126"/>
          <c:h val="7.545074061074788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86.2</c:v>
                </c:pt>
                <c:pt idx="1">
                  <c:v>86.5</c:v>
                </c:pt>
                <c:pt idx="2">
                  <c:v>88.2</c:v>
                </c:pt>
                <c:pt idx="3">
                  <c:v>83.2</c:v>
                </c:pt>
                <c:pt idx="4">
                  <c:v>81.400000000000006</c:v>
                </c:pt>
                <c:pt idx="5">
                  <c:v>94.7</c:v>
                </c:pt>
                <c:pt idx="6">
                  <c:v>84.6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Musanze</c:v>
                </c:pt>
                <c:pt idx="4">
                  <c:v>Burera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94.3</c:v>
                </c:pt>
                <c:pt idx="1">
                  <c:v>95.1</c:v>
                </c:pt>
                <c:pt idx="2">
                  <c:v>98.6</c:v>
                </c:pt>
                <c:pt idx="3">
                  <c:v>96.3</c:v>
                </c:pt>
                <c:pt idx="4">
                  <c:v>93.6</c:v>
                </c:pt>
                <c:pt idx="5">
                  <c:v>93</c:v>
                </c:pt>
                <c:pt idx="6">
                  <c:v>92.8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86883931175269"/>
          <c:y val="0.88865178943940737"/>
          <c:w val="0.25923763001846994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804597701149427E-2"/>
          <c:y val="3.6184210526315791E-2"/>
          <c:w val="0.9683908045977011"/>
          <c:h val="0.7084679341069208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2.9150266294568489E-3"/>
                  <c:y val="6.9041100656487813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5BF-4FF7-B10D-CF5AC1CBD0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34.4</c:v>
                </c:pt>
                <c:pt idx="1">
                  <c:v>22.8</c:v>
                </c:pt>
                <c:pt idx="2">
                  <c:v>33.9</c:v>
                </c:pt>
                <c:pt idx="3">
                  <c:v>23.6</c:v>
                </c:pt>
                <c:pt idx="4">
                  <c:v>24.7</c:v>
                </c:pt>
                <c:pt idx="5">
                  <c:v>17.3</c:v>
                </c:pt>
                <c:pt idx="6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Sheet1!$C$2:$C$8</c:f>
              <c:numCache>
                <c:formatCode>0.0</c:formatCode>
                <c:ptCount val="7"/>
                <c:pt idx="0" formatCode="General">
                  <c:v>72.099999999999994</c:v>
                </c:pt>
                <c:pt idx="1">
                  <c:v>67.3</c:v>
                </c:pt>
                <c:pt idx="2">
                  <c:v>72.885232189816676</c:v>
                </c:pt>
                <c:pt idx="3">
                  <c:v>67.396439206758657</c:v>
                </c:pt>
                <c:pt idx="4">
                  <c:v>67.210647481460711</c:v>
                </c:pt>
                <c:pt idx="5">
                  <c:v>67.146576858741582</c:v>
                </c:pt>
                <c:pt idx="6">
                  <c:v>61.530580090647888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%Change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Northen Province</c:v>
                </c:pt>
                <c:pt idx="2">
                  <c:v>  Musanze</c:v>
                </c:pt>
                <c:pt idx="3">
                  <c:v>  Burera</c:v>
                </c:pt>
                <c:pt idx="4">
                  <c:v>  Rulindo</c:v>
                </c:pt>
                <c:pt idx="5">
                  <c:v>  Gakenke</c:v>
                </c:pt>
                <c:pt idx="6">
                  <c:v>  Gicumbi</c:v>
                </c:pt>
              </c:strCache>
            </c:strRef>
          </c:cat>
          <c:val>
            <c:numRef>
              <c:f>Sheet1!$D$2:$D$8</c:f>
              <c:numCache>
                <c:formatCode>_(* #,##0_);_(* \(#,##0\);_(* "-"??_);_(@_)</c:formatCode>
                <c:ptCount val="7"/>
                <c:pt idx="0">
                  <c:v>37.699999999999996</c:v>
                </c:pt>
                <c:pt idx="1">
                  <c:v>44.5</c:v>
                </c:pt>
                <c:pt idx="2">
                  <c:v>38.985232189816678</c:v>
                </c:pt>
                <c:pt idx="3">
                  <c:v>43.796439206758656</c:v>
                </c:pt>
                <c:pt idx="4">
                  <c:v>42.510647481460708</c:v>
                </c:pt>
                <c:pt idx="5">
                  <c:v>49.846576858741585</c:v>
                </c:pt>
                <c:pt idx="6">
                  <c:v>47.330580090647885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9F34-433C-850C-300584F2B6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29006144"/>
        <c:axId val="1729007584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valAx>
        <c:axId val="1729007584"/>
        <c:scaling>
          <c:orientation val="minMax"/>
        </c:scaling>
        <c:delete val="1"/>
        <c:axPos val="r"/>
        <c:numFmt formatCode="_(* #,##0_);_(* \(#,##0\);_(* &quot;-&quot;??_);_(@_)" sourceLinked="1"/>
        <c:majorTickMark val="out"/>
        <c:minorTickMark val="none"/>
        <c:tickLblPos val="nextTo"/>
        <c:crossAx val="1729006144"/>
        <c:crosses val="max"/>
        <c:crossBetween val="between"/>
      </c:valAx>
      <c:catAx>
        <c:axId val="172900614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29007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7400669742"/>
          <c:y val="0.85951901160381283"/>
          <c:w val="0.28634141098741966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84.6</c:v>
                </c:pt>
                <c:pt idx="1">
                  <c:v>84.6</c:v>
                </c:pt>
                <c:pt idx="2" formatCode="0.0">
                  <c:v>88.509699945349652</c:v>
                </c:pt>
                <c:pt idx="3" formatCode="0.0">
                  <c:v>86.358963962016347</c:v>
                </c:pt>
                <c:pt idx="4" formatCode="0.0">
                  <c:v>83.137115795754127</c:v>
                </c:pt>
                <c:pt idx="5" formatCode="0.0">
                  <c:v>82.95205166272271</c:v>
                </c:pt>
                <c:pt idx="6" formatCode="0.0">
                  <c:v>81.428076809908504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Burera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 formatCode="0.0">
                  <c:v>34.299999999999997</c:v>
                </c:pt>
                <c:pt idx="1">
                  <c:v>28.7</c:v>
                </c:pt>
                <c:pt idx="2" formatCode="0.0">
                  <c:v>38.451669559329979</c:v>
                </c:pt>
                <c:pt idx="3" formatCode="0.0">
                  <c:v>28.988533873430587</c:v>
                </c:pt>
                <c:pt idx="4" formatCode="0.0">
                  <c:v>27.570853447353379</c:v>
                </c:pt>
                <c:pt idx="5" formatCode="0.0">
                  <c:v>23.078805601665088</c:v>
                </c:pt>
                <c:pt idx="6" formatCode="0.0">
                  <c:v>22.775300879076479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881939431236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27.4</c:v>
                </c:pt>
                <c:pt idx="1">
                  <c:v>17.399999999999999</c:v>
                </c:pt>
                <c:pt idx="2">
                  <c:v>24.5</c:v>
                </c:pt>
                <c:pt idx="3">
                  <c:v>20.399999999999999</c:v>
                </c:pt>
                <c:pt idx="4">
                  <c:v>16.100000000000001</c:v>
                </c:pt>
                <c:pt idx="5">
                  <c:v>12.899999999999999</c:v>
                </c:pt>
                <c:pt idx="6">
                  <c:v>12.5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Musanze</c:v>
                </c:pt>
                <c:pt idx="3">
                  <c:v>  Rulindo</c:v>
                </c:pt>
                <c:pt idx="4">
                  <c:v>  Gicumbi</c:v>
                </c:pt>
                <c:pt idx="5">
                  <c:v>  Gakenke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_-* #,##0.0_-;\-* #,##0.0_-;_-* "-"_-;_-@_-</c:formatCode>
                <c:ptCount val="7"/>
                <c:pt idx="0" formatCode="General">
                  <c:v>39.200000000000003</c:v>
                </c:pt>
                <c:pt idx="1">
                  <c:v>25.9</c:v>
                </c:pt>
                <c:pt idx="2">
                  <c:v>37.016488119623638</c:v>
                </c:pt>
                <c:pt idx="3">
                  <c:v>32.208096595719695</c:v>
                </c:pt>
                <c:pt idx="4">
                  <c:v>23.441817956662458</c:v>
                </c:pt>
                <c:pt idx="5">
                  <c:v>18.832474231209741</c:v>
                </c:pt>
                <c:pt idx="6">
                  <c:v>15.025289642327461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893165369705183"/>
          <c:y val="2.7246050271303397E-2"/>
          <c:w val="0.88106834630294817"/>
          <c:h val="0.90821029038097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BC-4D7D-AA65-0A9630D6D8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12762887055205E-2"/>
          <c:y val="3.2370192659995092E-2"/>
          <c:w val="0.96397447422588955"/>
          <c:h val="0.7549308788061260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Dependence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Rulindo</c:v>
                </c:pt>
                <c:pt idx="4">
                  <c:v>Gicumbi</c:v>
                </c:pt>
                <c:pt idx="5">
                  <c:v>Gakenke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_(* #,##0_);_(* \(#,##0\);_(* "-"??_);_(@_)</c:formatCode>
                <c:ptCount val="7"/>
                <c:pt idx="0" formatCode="General">
                  <c:v>78</c:v>
                </c:pt>
                <c:pt idx="1">
                  <c:v>76.941331483929545</c:v>
                </c:pt>
                <c:pt idx="2" formatCode="0">
                  <c:v>80.805801021240882</c:v>
                </c:pt>
                <c:pt idx="3" formatCode="0">
                  <c:v>77.804986423105404</c:v>
                </c:pt>
                <c:pt idx="4" formatCode="0">
                  <c:v>76.898064394073756</c:v>
                </c:pt>
                <c:pt idx="5" formatCode="0">
                  <c:v>76.302631324929052</c:v>
                </c:pt>
                <c:pt idx="6" formatCode="0">
                  <c:v>73.803401501971393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FBE-456E-9663-68F66BB83C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275384592"/>
        <c:axId val="1275385072"/>
      </c:barChart>
      <c:catAx>
        <c:axId val="127538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75385072"/>
        <c:crosses val="autoZero"/>
        <c:auto val="1"/>
        <c:lblAlgn val="ctr"/>
        <c:lblOffset val="100"/>
        <c:noMultiLvlLbl val="0"/>
      </c:catAx>
      <c:valAx>
        <c:axId val="127538507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75384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8.4432086039268439E-2"/>
          <c:w val="0.98515348703675931"/>
          <c:h val="0.7122513241839484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75.400000000000006</c:v>
                </c:pt>
                <c:pt idx="1">
                  <c:v>79.099999999999994</c:v>
                </c:pt>
                <c:pt idx="2" formatCode="0.#">
                  <c:v>85.4</c:v>
                </c:pt>
                <c:pt idx="3" formatCode="0.#">
                  <c:v>79.8</c:v>
                </c:pt>
                <c:pt idx="4" formatCode="0.#">
                  <c:v>83.9</c:v>
                </c:pt>
                <c:pt idx="5" formatCode="_(* #,##0_);_(* \(#,##0\);_(* &quot;-&quot;_);_(@_)">
                  <c:v>67.599999999999994</c:v>
                </c:pt>
                <c:pt idx="6" formatCode="0.#">
                  <c:v>80.2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Gakenke</c:v>
                </c:pt>
                <c:pt idx="3">
                  <c:v>  Gicumbi</c:v>
                </c:pt>
                <c:pt idx="4">
                  <c:v>  Rulindo</c:v>
                </c:pt>
                <c:pt idx="5">
                  <c:v>  Musanze</c:v>
                </c:pt>
                <c:pt idx="6">
                  <c:v>  Burera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80</c:v>
                </c:pt>
                <c:pt idx="1">
                  <c:v>85</c:v>
                </c:pt>
                <c:pt idx="2">
                  <c:v>89.9</c:v>
                </c:pt>
                <c:pt idx="3">
                  <c:v>87.9</c:v>
                </c:pt>
                <c:pt idx="4">
                  <c:v>86.6</c:v>
                </c:pt>
                <c:pt idx="5">
                  <c:v>80.8</c:v>
                </c:pt>
                <c:pt idx="6">
                  <c:v>79.599999999999994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>
                  <c:v>133.46559999999999</c:v>
                </c:pt>
                <c:pt idx="1">
                  <c:v>121</c:v>
                </c:pt>
                <c:pt idx="2">
                  <c:v>122</c:v>
                </c:pt>
                <c:pt idx="3">
                  <c:v>165</c:v>
                </c:pt>
                <c:pt idx="4">
                  <c:v>98</c:v>
                </c:pt>
                <c:pt idx="5">
                  <c:v>118</c:v>
                </c:pt>
                <c:pt idx="6">
                  <c:v>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  Burera</c:v>
                </c:pt>
                <c:pt idx="3">
                  <c:v>  Musanze</c:v>
                </c:pt>
                <c:pt idx="4">
                  <c:v>  Rulindo</c:v>
                </c:pt>
                <c:pt idx="5">
                  <c:v>  Gicumbi</c:v>
                </c:pt>
                <c:pt idx="6">
                  <c:v>  Gakenke</c:v>
                </c:pt>
              </c:strCache>
            </c:strRef>
          </c:cat>
          <c:val>
            <c:numRef>
              <c:f>Sheet1!$C$2:$C$8</c:f>
              <c:numCache>
                <c:formatCode>0</c:formatCode>
                <c:ptCount val="7"/>
                <c:pt idx="0">
                  <c:v>106.41289999999999</c:v>
                </c:pt>
                <c:pt idx="1">
                  <c:v>93</c:v>
                </c:pt>
                <c:pt idx="2">
                  <c:v>112</c:v>
                </c:pt>
                <c:pt idx="3">
                  <c:v>103</c:v>
                </c:pt>
                <c:pt idx="4">
                  <c:v>90</c:v>
                </c:pt>
                <c:pt idx="5">
                  <c:v>84</c:v>
                </c:pt>
                <c:pt idx="6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Gicumbi</c:v>
                </c:pt>
                <c:pt idx="4">
                  <c:v>Gakenke</c:v>
                </c:pt>
                <c:pt idx="5">
                  <c:v>Rulindo</c:v>
                </c:pt>
                <c:pt idx="6">
                  <c:v>Musanze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_-* #,##0.0_-;\-* #,##0.0_-;_-* &quot;-&quot;_-;_-@_-">
                  <c:v>61.583902831289699</c:v>
                </c:pt>
                <c:pt idx="1">
                  <c:v>68.468045929483068</c:v>
                </c:pt>
                <c:pt idx="2">
                  <c:v>78.887360673454452</c:v>
                </c:pt>
                <c:pt idx="3">
                  <c:v>77.425618598849482</c:v>
                </c:pt>
                <c:pt idx="4">
                  <c:v>75.772211214579869</c:v>
                </c:pt>
                <c:pt idx="5">
                  <c:v>65.995035006644343</c:v>
                </c:pt>
                <c:pt idx="6">
                  <c:v>47.358943519077954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_-* #,##0.0_-;\-* #,##0.0_-;_-* &quot;-&quot;_-;_-@_-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Any_livestock!$B$4:$B$10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Rulindo</c:v>
                </c:pt>
                <c:pt idx="5">
                  <c:v>Gicumbi</c:v>
                </c:pt>
                <c:pt idx="6">
                  <c:v>Gakenke</c:v>
                </c:pt>
              </c:strCache>
            </c:strRef>
          </c:cat>
          <c:val>
            <c:numRef>
              <c:f>Any_livestock!$C$4:$C$10</c:f>
              <c:numCache>
                <c:formatCode>General</c:formatCode>
                <c:ptCount val="7"/>
                <c:pt idx="0">
                  <c:v>30.8</c:v>
                </c:pt>
                <c:pt idx="1">
                  <c:v>32</c:v>
                </c:pt>
                <c:pt idx="2" formatCode="0.0">
                  <c:v>35.373815656647217</c:v>
                </c:pt>
                <c:pt idx="3" formatCode="0.0">
                  <c:v>32.321416666194573</c:v>
                </c:pt>
                <c:pt idx="4" formatCode="0.0">
                  <c:v>32.222970795382913</c:v>
                </c:pt>
                <c:pt idx="5" formatCode="0.0">
                  <c:v>30.801001634254032</c:v>
                </c:pt>
                <c:pt idx="6" formatCode="0.0">
                  <c:v>29.704277827592215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6C-47B5-9C50-00C167E7A1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Burera</c:v>
                </c:pt>
                <c:pt idx="3">
                  <c:v>Musanze</c:v>
                </c:pt>
                <c:pt idx="4">
                  <c:v>Gicumbi</c:v>
                </c:pt>
                <c:pt idx="5">
                  <c:v>Gakenke</c:v>
                </c:pt>
                <c:pt idx="6">
                  <c:v>Rulindo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 formatCode="_(* #,##0.0_);_(* \(#,##0.0\);_(* &quot;-&quot;??_);_(@_)">
                  <c:v>71.8</c:v>
                </c:pt>
                <c:pt idx="1">
                  <c:v>82.6</c:v>
                </c:pt>
                <c:pt idx="2" formatCode="_(* #,##0.0_);_(* \(#,##0.0\);_(* &quot;-&quot;??_);_(@_)">
                  <c:v>85.9</c:v>
                </c:pt>
                <c:pt idx="3" formatCode="_(* #,##0.0_);_(* \(#,##0.0\);_(* &quot;-&quot;??_);_(@_)">
                  <c:v>85.51</c:v>
                </c:pt>
                <c:pt idx="4" formatCode="_(* #,##0.0_);_(* \(#,##0.0\);_(* &quot;-&quot;??_);_(@_)">
                  <c:v>84.42</c:v>
                </c:pt>
                <c:pt idx="5" formatCode="_(* #,##0.0_);_(* \(#,##0.0\);_(* &quot;-&quot;??_);_(@_)">
                  <c:v>80.92</c:v>
                </c:pt>
                <c:pt idx="6" formatCode="_(* #,##0.0_);_(* \(#,##0.0\);_(* &quot;-&quot;??_);_(@_)">
                  <c:v>75.92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Rwanda</c:v>
                </c:pt>
                <c:pt idx="1">
                  <c:v>Northern Province</c:v>
                </c:pt>
                <c:pt idx="2">
                  <c:v>Gicumbi</c:v>
                </c:pt>
                <c:pt idx="3">
                  <c:v>Gakenke</c:v>
                </c:pt>
                <c:pt idx="4">
                  <c:v>Rulindo</c:v>
                </c:pt>
                <c:pt idx="5">
                  <c:v>Musanze</c:v>
                </c:pt>
                <c:pt idx="6">
                  <c:v>Burera</c:v>
                </c:pt>
              </c:strCache>
            </c:strRef>
          </c:cat>
          <c:val>
            <c:numRef>
              <c:f>Sheet1!$B$2:$B$8</c:f>
              <c:numCache>
                <c:formatCode>#,##0.0</c:formatCode>
                <c:ptCount val="7"/>
                <c:pt idx="0" formatCode="General">
                  <c:v>28.4</c:v>
                </c:pt>
                <c:pt idx="1">
                  <c:v>28.078817138760421</c:v>
                </c:pt>
                <c:pt idx="2">
                  <c:v>36.665468852160082</c:v>
                </c:pt>
                <c:pt idx="3">
                  <c:v>28.632522431509642</c:v>
                </c:pt>
                <c:pt idx="4">
                  <c:v>28.066824629225817</c:v>
                </c:pt>
                <c:pt idx="5">
                  <c:v>23.738134070872043</c:v>
                </c:pt>
                <c:pt idx="6">
                  <c:v>22.946854949393565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0.91305</cdr:x>
      <cdr:y>0.57143</cdr:y>
    </cdr:from>
    <cdr:to>
      <cdr:x>0.95575</cdr:x>
      <cdr:y>0.91837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CD02DE4E-585D-4B45-B0CE-5AB3B35B8378}"/>
            </a:ext>
          </a:extLst>
        </cdr:cNvPr>
        <cdr:cNvSpPr/>
      </cdr:nvSpPr>
      <cdr:spPr>
        <a:xfrm xmlns:a="http://schemas.openxmlformats.org/drawingml/2006/main">
          <a:off x="7193269" y="1670618"/>
          <a:ext cx="336370" cy="1014305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chemeClr val="accent2">
              <a:lumMod val="75000"/>
            </a:schemeClr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RW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32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242569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72999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6817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3543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4544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8771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2952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2982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6740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388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76499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4700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26958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2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GICUMBI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Gicumbi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A78983C-631B-4F85-8C37-3F945E4544D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6472" y="361073"/>
            <a:ext cx="3678101" cy="403045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A973596E-6CDD-4EE0-B048-56D5AE2CE7AA}"/>
              </a:ext>
            </a:extLst>
          </p:cNvPr>
          <p:cNvSpPr txBox="1"/>
          <p:nvPr/>
        </p:nvSpPr>
        <p:spPr>
          <a:xfrm>
            <a:off x="2490511" y="4395365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500" b="1" i="0" u="none" strike="noStrike" kern="0" cap="none" spc="-1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700" b="1" i="0" u="none" strike="noStrike" kern="0" cap="none" spc="-10" normalizeH="0" baseline="0" noProof="0" dirty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Gicumbi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303045E-5D1B-47EE-89AE-91A7323F246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6000" y="519685"/>
            <a:ext cx="3803838" cy="380383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03455391-E628-42EE-8099-F476B1F8B396}"/>
              </a:ext>
            </a:extLst>
          </p:cNvPr>
          <p:cNvSpPr txBox="1"/>
          <p:nvPr/>
        </p:nvSpPr>
        <p:spPr>
          <a:xfrm>
            <a:off x="2033527" y="4329434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Title 1">
            <a:extLst>
              <a:ext uri="{FF2B5EF4-FFF2-40B4-BE49-F238E27FC236}">
                <a16:creationId xmlns:a16="http://schemas.microsoft.com/office/drawing/2014/main" id="{2B1B7F78-9807-4BF0-A93A-29604B7D5267}"/>
              </a:ext>
            </a:extLst>
          </p:cNvPr>
          <p:cNvSpPr txBox="1">
            <a:spLocks/>
          </p:cNvSpPr>
          <p:nvPr/>
        </p:nvSpPr>
        <p:spPr>
          <a:xfrm>
            <a:off x="858857" y="167211"/>
            <a:ext cx="6988809" cy="3077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2000" dirty="0"/>
              <a:t>Trends of  population  size by sector (2012 &amp; 2022)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4F20239-BAE4-417A-B611-2DCCF3E4BA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4506733"/>
              </p:ext>
            </p:extLst>
          </p:nvPr>
        </p:nvGraphicFramePr>
        <p:xfrm>
          <a:off x="732060" y="571501"/>
          <a:ext cx="5945181" cy="38886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57289">
                  <a:extLst>
                    <a:ext uri="{9D8B030D-6E8A-4147-A177-3AD203B41FA5}">
                      <a16:colId xmlns:a16="http://schemas.microsoft.com/office/drawing/2014/main" val="3067414740"/>
                    </a:ext>
                  </a:extLst>
                </a:gridCol>
                <a:gridCol w="1257289">
                  <a:extLst>
                    <a:ext uri="{9D8B030D-6E8A-4147-A177-3AD203B41FA5}">
                      <a16:colId xmlns:a16="http://schemas.microsoft.com/office/drawing/2014/main" val="2950181262"/>
                    </a:ext>
                  </a:extLst>
                </a:gridCol>
                <a:gridCol w="951948">
                  <a:extLst>
                    <a:ext uri="{9D8B030D-6E8A-4147-A177-3AD203B41FA5}">
                      <a16:colId xmlns:a16="http://schemas.microsoft.com/office/drawing/2014/main" val="2976497001"/>
                    </a:ext>
                  </a:extLst>
                </a:gridCol>
                <a:gridCol w="2478655">
                  <a:extLst>
                    <a:ext uri="{9D8B030D-6E8A-4147-A177-3AD203B41FA5}">
                      <a16:colId xmlns:a16="http://schemas.microsoft.com/office/drawing/2014/main" val="2815071702"/>
                    </a:ext>
                  </a:extLst>
                </a:gridCol>
              </a:tblGrid>
              <a:tr h="136289"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 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2012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2022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% increase from 2012-2022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3593506973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b="1" u="none" strike="noStrike" dirty="0">
                          <a:effectLst/>
                        </a:rPr>
                        <a:t>Rwanda</a:t>
                      </a:r>
                      <a:r>
                        <a:rPr lang="rw-RW" sz="900" u="none" strike="noStrike" dirty="0">
                          <a:effectLst/>
                        </a:rPr>
                        <a:t> </a:t>
                      </a:r>
                      <a:endParaRPr lang="rw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 dirty="0">
                          <a:effectLst/>
                        </a:rPr>
                        <a:t>10,515,973</a:t>
                      </a:r>
                      <a:endParaRPr lang="en-RW" sz="9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b="1" u="none" strike="noStrike" dirty="0">
                          <a:effectLst/>
                        </a:rPr>
                        <a:t>13,246,394</a:t>
                      </a:r>
                      <a:endParaRPr lang="en-RW" sz="9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4135900224"/>
                  </a:ext>
                </a:extLst>
              </a:tr>
              <a:tr h="138024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Northern Province </a:t>
                      </a:r>
                      <a:endParaRPr lang="rw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1,726,370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2,038,511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790112774"/>
                  </a:ext>
                </a:extLst>
              </a:tr>
              <a:tr h="16456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Gicumbi district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395,606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448,824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2110963525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Bukure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17,402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20,454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2690298762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Bwisige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15,288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17,274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402693357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Byumba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36,401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43,134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634771506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Cyumba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14,722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17,218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2652173523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Giti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14,590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 dirty="0">
                          <a:effectLst/>
                        </a:rPr>
                        <a:t>17,431</a:t>
                      </a:r>
                      <a:endParaRPr lang="en-RW" sz="9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256613111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Kageyo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30,270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20,888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-31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470721909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Kaniga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15,035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16,772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2426231102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Manyagiro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19,371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22,635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17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29230000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Miyove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16,299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20,223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168537925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Mukarange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16,081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18,543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818705355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Muko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17,647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20,050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4272360016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Mutete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23,053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27,517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840471852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Nyamiyaga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18,284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20,939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221255640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Nyankenke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21,560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27,183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26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1606195124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Rubaya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10,509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12,044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2013405933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Rukomo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24,989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28,127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13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519793847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Rushaki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12,672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15,048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19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3034661565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Rutare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23,583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27,837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3423691250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Ruvune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18,962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21,990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16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986688704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Rwamiko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12,959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14,821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14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2242868465"/>
                  </a:ext>
                </a:extLst>
              </a:tr>
              <a:tr h="136289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 dirty="0">
                          <a:effectLst/>
                        </a:rPr>
                        <a:t>Shangasha</a:t>
                      </a:r>
                      <a:endParaRPr lang="rw-RW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15,929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18,696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2770" marR="2770" marT="277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17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770" marR="2770" marT="2770" marB="0" anchor="b"/>
                </a:tc>
                <a:extLst>
                  <a:ext uri="{0D108BD9-81ED-4DB2-BD59-A6C34878D82A}">
                    <a16:rowId xmlns:a16="http://schemas.microsoft.com/office/drawing/2014/main" val="3075794314"/>
                  </a:ext>
                </a:extLst>
              </a:tr>
            </a:tbl>
          </a:graphicData>
        </a:graphic>
      </p:graphicFrame>
      <p:sp>
        <p:nvSpPr>
          <p:cNvPr id="372" name="TextBox 371">
            <a:extLst>
              <a:ext uri="{FF2B5EF4-FFF2-40B4-BE49-F238E27FC236}">
                <a16:creationId xmlns:a16="http://schemas.microsoft.com/office/drawing/2014/main" id="{33EDE5DF-7202-41B4-9D88-D2233EB079E1}"/>
              </a:ext>
            </a:extLst>
          </p:cNvPr>
          <p:cNvSpPr txBox="1"/>
          <p:nvPr/>
        </p:nvSpPr>
        <p:spPr>
          <a:xfrm>
            <a:off x="897760" y="4483785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</p:spTree>
    <p:extLst>
      <p:ext uri="{BB962C8B-B14F-4D97-AF65-F5344CB8AC3E}">
        <p14:creationId xmlns:p14="http://schemas.microsoft.com/office/powerpoint/2010/main" val="9349024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768F59-A437-C2C6-5686-89D4B059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0D75480-E506-BFC4-CE40-9C1122C9B32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985C659E-4C0F-9108-A43F-ED080FB4B457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C06CC28-4E20-42EA-F399-064E4FB51F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C8ADB36-94F3-2C3C-12AF-30BA5F61E9B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B10DFB8-414A-3C47-5C7E-5A97821B99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94173DD1-381E-A8CD-2A8E-6999683F4C6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9407670-FE03-8C20-6814-57998CCFCB49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2750B30-7FF0-9A5E-CBF1-D2ECDF44D5A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43B68154-38F8-8629-7C57-052B80E0892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7677C4D-1686-FF84-6292-D2459E4D93A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CDA87EE-8AB6-EB96-63D0-93DD7D020B4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E4A2E8-E0A9-956C-ED22-390540D4C01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DA77DD2-854F-2D81-AF80-6303E41EF55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86AA7B5-4F9C-343B-1585-BBEC197357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717B8E7-97A0-2006-D368-9F7D1187193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BFE1167-2A62-599D-925B-EE7F249996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9050D4E2-F253-CBB6-C86C-795D1081D1A3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045BA71-1ABC-AB51-6C2B-513CC8A9D96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18E459-97E2-A38B-10DF-7EC84ECC591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035F3ED-16F3-D7CF-3613-7348AE4FABAF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6105486B-DDFD-6A6E-7B4E-5816F25BF61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1769959-7F7E-DCB7-CC67-B90E47BD7B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0995EF1-E5A6-12BB-666A-8EACC29CDA0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6467285-2FE3-FC43-5EA6-436552AA0A5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DD91BC6-CB5B-4E78-83ED-564416EB6FC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B28C088-22EE-C37C-1013-30DD1BC7421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05A4EA9-1397-CBE6-4FFD-D792E61203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3F7698C-926A-06C2-F995-5158D83FC3B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D5E6EA4-8014-F107-170B-8D26B5CC1F1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91DAAB1-691C-6FBA-F748-59F506CB6DD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3C8C3F6-176F-2597-0F07-C336AD3ACB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66D2303-28D3-564C-BB17-C9EDF644E9B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EA03195-C23A-0F5E-B104-08857024E65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7FECB0-FEDB-BB73-EF40-3080385447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E9B0BC7-5109-90DA-0C20-FC740E28B9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C005808-387D-BF51-0E09-AB06B3309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560B4D-0716-464D-586C-C861693F7A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0B5C21B-C19F-0912-8518-6A9A10C30A6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B092C2-EE97-93BB-D928-68CDCB97373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5A1114-6DF7-0632-01F9-EAE12BA7162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B37D092E-2EEE-1959-BB19-D1A5B5FE631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1D29F38-E36A-2E60-1BCF-06FF42B0A085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705F5C-6A2D-43B1-BE94-D09F39E57FB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F1C5820-0E14-6C24-BFD1-C64B0FF9F1D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0D0E681-2AF7-51F7-7B4C-0A05D0CB567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BC34CB8-1A3E-9F84-1738-79AEA4402AB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1EC8600-BC52-D7FC-B97F-2C6A08911F8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8C2FD77D-F383-E0D0-A967-134CCE5CFA4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8CC90-5EB4-A167-48EB-A243DAF75CE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2C1BCB8-BB1F-F42A-5EA0-B85BF0C9520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8224F09E-81BC-BC3B-78D2-FB134FB7F94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F20C533-ADDE-61CA-3F31-89D0BEAD89E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4B475EB-F1A9-5EF2-2C2E-5C30D0EFEC4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7BC2B09-C038-446F-C29D-563A063BCC4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F94EF7A3-0BD7-1A51-A4E7-339C127C2D52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AE1ECD2-7F8D-8334-1CAE-3C0902A2B79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656EE29-04D4-258C-E174-69742CAD96A7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78300AE-D5A6-5ABE-6092-1E36D022CB3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4909321-E1BB-C962-2B31-A1882F68B50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43C3E14-1C8C-C544-0B52-A5AD50FC3F6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1AE6197-4169-AAF9-1B32-3016222348B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95F5E3E-8D0F-AB92-7009-BC00CACEB2B2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6B12177-3EDB-60BE-9815-FE6AC8474D2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3FB96E0-6856-3E9B-274B-D1FCAA87B69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EBBC5BC-A2D4-6018-6D38-8DA677DF69D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61D17FC-1C38-B532-6980-27ACFB09D64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DB2765A-F3E3-8B2D-E022-D010EA39DC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BA12643-12C5-EE9A-6BC5-7020E173FF1E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CE814C-A485-21FA-FD4E-8E06F1D1D91B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44F67AD-36C5-C1B3-8374-2A223DEC4C9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67E11-3223-0208-9A30-AD338615B44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294ABEE-188B-485F-02A8-933966F735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5A061A6-B20E-6641-35E5-F0F0D31365E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80D048EE-65CB-3BF5-A1B7-476CC223440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7621A05-87D8-D2EE-FE2E-3A8B438301E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C8732-73CA-1D1D-C6AE-29D5D86CDAD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DC2C038-66E5-AA32-31EE-C7A9BB48C40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99A5D10-5D7C-545F-23A4-CF7B3EC764D8}"/>
              </a:ext>
            </a:extLst>
          </p:cNvPr>
          <p:cNvGrpSpPr/>
          <p:nvPr/>
        </p:nvGrpSpPr>
        <p:grpSpPr>
          <a:xfrm flipV="1">
            <a:off x="647035" y="521623"/>
            <a:ext cx="6897623" cy="4987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3E9D05-35F8-57A3-35A5-A98B6057D3B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3D79F69C-CC65-5592-7D1F-2DBAD01113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DD36750-EB03-007D-DBBF-9C9CDF21EAD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B479228-8766-45A2-1A0E-F25234BB4C31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EE265A85-90DA-49A5-55E0-22F80C81E4B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A6B9397-66DB-6AB1-7206-EBE4AED3D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09E6759-75BE-8724-26D7-E2A721D352C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7E879507-6E12-9976-E83F-A8645E779AC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0E3AC5-C6CB-22F0-6B27-5443C1726BD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716FB05-6E2A-3022-44C5-47835687F64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72BE216-19C1-7BE4-14F3-201FD1350C9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29B9243-00DF-A253-1AEC-5E352B77C72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0B1AB97-6FD2-6D63-9AC1-1313DA642C3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D5A6963-1C19-2A70-C170-59B0BEC9CB7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93DBB49F-6B0A-62B8-EA75-1C96A0378C2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25D9DE1-0511-5FF2-C58C-6566285ACAC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5602E0-1D3F-AEA3-A840-EE3620CC101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6A6CDF2-3831-2AE3-F9DA-33D6607D13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EAA1B6B-2F63-EBB5-8C81-E9FFD5ADE0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DB9CB0A-E6AA-F399-5724-4FDA1DC3C0B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8607E-3FE9-8BE3-AF35-6E80CBB5622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050852-E3E2-E2B8-22D5-A57279197E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1F7517E-EC74-3D61-D2D2-58ED0E029A9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6412DD5-BA96-63DA-EFE6-41538079CBD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B4F2D39-F685-9374-598A-B2030D7FEAD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2D14465-B753-4838-5419-6784B686BF4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7E4FAF0-CD4B-76F0-38BE-99B394E9911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5EED90A-E3F9-F064-63A8-D37C224A0E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90D548F-380B-8BD1-291E-FBCC14F551E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43CDCBA-8231-9E2A-9873-2706D605254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2EC9657-EFB6-7282-F31D-6D32E2F741D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5B2FD8-82FE-A2D5-5B0F-9E0A5D5AD8E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2B634E0-10D9-014C-8795-27DEC2AC6DD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CD9204D-B0ED-E17C-E7DC-B081205761B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48F798-5FF2-6F68-3928-D266043141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2E3F65D-B27C-4F19-0F81-1339784DC01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59B8DBD-038B-C7C6-0259-FE6CF7E45B8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3E9D94E-D34A-9EAC-4E89-608F1595ED8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CC0BDA2-FE93-FF41-F32F-003080DA309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BFAD51A5-8C44-FEE3-9FA5-630057264F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D42983-5450-1BE0-8E3C-F3BBF96E6CA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352B837-691C-E20F-1084-E92B3881DB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346408-07D0-47D2-A122-B8B67D377CA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FDF222-16BB-E462-FB03-659B9DC2B07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7FCB2FC-B9D0-2F04-734D-654B5162CCF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0EBDC8-D074-ADEF-3965-2F33B33490D3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2C5C491-D5E3-1AE7-3C61-0657BE38A0B7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B1F6B2D-6403-4C15-F7C8-D6FACAD342A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7B151062-37FD-D059-FF74-72E25A3BEF5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3A09519-4F07-BFDF-2B93-96BEDBE8F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16F017E-610A-6DEA-318E-87318426D55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27B114-53CE-DD19-1B4C-D1DE61186C36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3825F75-9F61-7069-F6FF-C175B2BB4F3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A33AB33-D993-670E-D816-F71E2EB204D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EEA2879-8221-8E17-9F3E-C8CB5DECD64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9259BD25-ED51-BDAE-981A-358B462C9C1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10375F8-9125-983A-D088-8979594564B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CC43FFA-0E2D-821C-D46E-1683804E91B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BB6BA50-EDD8-A588-35F5-559520A5FFF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83518CE7-929F-1A93-39AC-6F26EB2493E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CDD380-0836-98AF-1B5C-D9E496B76A6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23BB9C70-6C84-795B-E612-6C5270E72E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94482-B2B4-007F-A6A0-03E3E5A0451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DC08910-BCF7-5442-B5EC-9344CD2FB7D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93EA332-8E26-6AAF-0A8C-201D2F2E6BF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5975FF1-AA1F-40EC-3B25-7ED2732604D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BAF235-E8C3-E7B3-74C4-C3737D51376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5891F78-15FE-8FF2-7222-F6CBC754D7D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B48C3BE-DB02-8A07-D7ED-516A14C236B6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68E8D58-E023-03A3-9352-D926C8877C7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DA3A53C-9D30-BE62-8A53-6ABA9BB700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18E4432-5F47-C3C2-6E5E-5ACDB6AA00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EBCD8E7-F245-5077-A37C-41124F3D4B6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C0717C3-8836-DD02-F33F-A76D48EF10A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BFA539B-80FF-C145-A9C6-25C33FD8036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265111-ED6A-1505-0460-72229EA5226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C40F539-64CB-D5E9-77C0-094BCE71ADE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178B41E-8E0F-BF1B-3AF3-67214CED253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61C9730-680E-CCEA-CC8C-C590E11FE4D1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A761F45-C34E-862A-78C9-3EE38D26522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9CE25D01-F937-89FB-9845-08FC9085CB67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3224F9-2352-C39A-24B8-89BC43471CE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AEB63D1-A434-B295-C00D-3E64E76A31C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7AE888ED-DDB0-C570-53CF-288844C4E75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511B3DD-A207-FBA1-C42E-65656ED0D71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E543533-67E3-3232-8198-27F8F04B0A3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B0DEEE6-F07A-D2F2-D1A2-6DB44AD77AF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E85D626F-AE8F-D58F-02BA-3AB0C87512A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730C0C6A-3B10-C348-027F-D963AC373FD1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0C8DB22-4A57-38DB-E1A7-9DB7F7369E9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C3169A0-C26C-4D98-7E6A-149A4088FD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35C32B4-69A6-97B7-7BBE-0E29710486E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579F79A-E627-8360-1D25-2FAD100F8B2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DFAEED-582D-8EE3-B534-7F6299AD107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E6D9931-B18F-B3C4-059D-D1AD3E3AC623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90E5300-7401-F00B-9676-7762B090E91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6EFBA62-2ABB-E8BE-C11B-06B4268A89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DC2D31B-8004-C54E-3379-1E4F36F890C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42F19B1-BCEA-5ACF-8DCB-B8B5D3CF4A1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6B8D985-C718-D649-3215-06A51A04960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C6385CA-A7C7-B800-2118-9E12F93537B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D5072AC-CCE2-35A3-E93C-19F25E472A9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6087DB4-C1A9-7E84-6FCE-3D710F16B66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18387E1-2BA9-0FBE-79A2-D0F169EDDB1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68F4912-874B-B880-35AF-70A50E55D6F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5BA6BBA-55DB-2EEB-973F-67A9E48FB9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17A51E0-3505-BC55-4A73-BAADCD63BB90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227709-F347-90F9-CEF6-085BD510576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71C6887-020B-447D-1A3B-F226E835B0D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30E5E63-77A2-6609-20B6-01803AB8D35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E3BB8C73-952D-CA61-2889-43C36B5C2E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2C5459B-23CD-574A-451E-0E570C744F6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771C34E-A02A-A17A-69DE-4B2381E1250A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41ACEA0-89C5-FD5A-0D21-F4194E683AE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5DFBA1C-18DA-2662-02C4-9DC06A95227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E61D806-8A83-A706-D029-48E6FFCA88A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094F524-B1FC-F3E5-E2B3-1FE87EF8BEC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F00D0004-E8C8-04AF-71BD-79F417269E8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9247135-FA3A-CACC-814E-79D1E4C5738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C744E0F-4118-5261-07FB-A5F9F95D4A8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555DBCD-1C7B-87F4-C5FA-BFEC8FCF281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D7A2C33-29B2-C520-4DFD-9F54DF6253F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28EF7D4-740E-2760-F60C-58EF56E4063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9AD8390-6D56-5E17-4ECD-79B8E6CF52E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7247EC8-81EA-3B70-9D2C-57F7150FF8B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F35AF5B-CB58-6159-9668-8BAACD42C530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0BD1A06-116D-7D1F-D358-4C194B5C1D4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CDB3DA1-DCD6-DB2E-72D5-D8BF307EC46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AFE02A2-1147-A640-D480-B9488E4666E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DA7D2E5-9D1A-58B9-BC37-16383C0D572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804963D-A157-97DC-28DD-DE5E59F7DB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B8FE398-DCF8-CE09-9F17-54D6DCD451B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35A7EBE-91F5-2573-4C75-206C041B6341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703E1C8-E315-A17D-F495-56BB35FDADC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0F572A-A31A-C257-F4CC-F251BA901E3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F925DB2-2B0E-E973-9BD9-A9293218DD0B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DD37954B-FE3B-8837-4668-3159C716D5C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7FB6CCB1-D1B4-5261-75E8-D8FA118F611B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A4CA836-3710-264E-D3CD-B01ED0857A56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2B1D4A0-2269-55F8-E0FD-1AF56760EF1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3E5550D-0B49-F99F-EA11-3F58AA56A04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D21B53-AEF0-C32E-0BEB-F1A8ECEA9B6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7483CB28-A321-B19D-1533-D49F446A97D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2B27AD-C894-9690-2992-2603513F2F9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44F5918-F05A-433D-8776-1F83DA0EF4C0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0CB550A-B230-4E03-1277-8F53BB8C39A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3406F2E-60FE-BA45-C2A0-F79A14B4687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165262C-5330-EEF1-FD9F-84270092A3E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FF0248C-DCE4-1A29-693E-91A7B3A42B3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C0C033E-6649-5FB4-5677-506B4BBBDE85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8A17B04-1A8F-E733-0663-52F44A2D9F19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59E7159-BFA3-B639-4648-5CA5FF66839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A26464F-6677-A28E-F853-8627EC2AB1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890C1D6-45E7-5A15-7AEE-630006EBA30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5535EAE-40BB-F064-39DB-BA4266BD2FE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644A5C-3DA1-9326-A366-942D6821068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1805C42-F681-6D1D-4AAC-864AABE3E7B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3B0EE38-75E2-2EBB-D16F-1B17BF40AD5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B84E01D-F3B7-4DFB-3AB2-BD62A6C98D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790D9D7-80F6-027E-EA6F-E3D36239D1C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B2E20BD-5DE3-A511-1183-65253EED44F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37462-B010-991C-85DB-2608137E3CA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E6DF4FC2-A6E5-AB13-63D9-7F0933D3254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5163CEC-C972-1A84-320F-02294143D45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47A245B-72A9-0883-4D14-D94D836946F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FDDC0C3-FBE4-877C-4F5F-A70EC72887A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AA83C17-5A77-0E66-95B1-A12EBD4EF035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337E6BC5-A724-FCAC-4BDF-12A947B3BD3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877B0F3-A5A3-2E8E-22DB-5FFF3821B43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8BC4E4-53EF-1E60-C36B-E0032189FB0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107BDEF-E3E7-1E54-965A-9D2D5CE13AF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6210E3E1-5453-4ED7-BE8E-A90BE778994A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88C0BE0-3F93-4AE6-A56E-1309BEB9B2F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53333" y="596029"/>
            <a:ext cx="3617606" cy="386823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8C8E8AB-7DBA-403E-B804-F605898F31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3399" y="650357"/>
            <a:ext cx="4235868" cy="318313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C57F2C44-0360-461F-B2EA-2A18F9FC9B6D}"/>
              </a:ext>
            </a:extLst>
          </p:cNvPr>
          <p:cNvSpPr txBox="1"/>
          <p:nvPr/>
        </p:nvSpPr>
        <p:spPr>
          <a:xfrm>
            <a:off x="310482" y="3848011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1378BBDA-A3FC-45E1-B18E-516D3D1C5025}"/>
              </a:ext>
            </a:extLst>
          </p:cNvPr>
          <p:cNvSpPr txBox="1"/>
          <p:nvPr/>
        </p:nvSpPr>
        <p:spPr>
          <a:xfrm>
            <a:off x="4544853" y="4394473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2012(NISR)</a:t>
            </a:r>
          </a:p>
        </p:txBody>
      </p:sp>
    </p:spTree>
    <p:extLst>
      <p:ext uri="{BB962C8B-B14F-4D97-AF65-F5344CB8AC3E}">
        <p14:creationId xmlns:p14="http://schemas.microsoft.com/office/powerpoint/2010/main" val="28646672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Gicumbi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E9E88060-1B70-4CE1-BE4B-1E22029BC73D}"/>
              </a:ext>
            </a:extLst>
          </p:cNvPr>
          <p:cNvSpPr txBox="1"/>
          <p:nvPr/>
        </p:nvSpPr>
        <p:spPr>
          <a:xfrm>
            <a:off x="1137008" y="3515287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2C40B33-A468-4018-BC12-069B3F9F0B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3672337"/>
              </p:ext>
            </p:extLst>
          </p:nvPr>
        </p:nvGraphicFramePr>
        <p:xfrm>
          <a:off x="1280452" y="951689"/>
          <a:ext cx="5425147" cy="242206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45477">
                  <a:extLst>
                    <a:ext uri="{9D8B030D-6E8A-4147-A177-3AD203B41FA5}">
                      <a16:colId xmlns:a16="http://schemas.microsoft.com/office/drawing/2014/main" val="2960494233"/>
                    </a:ext>
                  </a:extLst>
                </a:gridCol>
                <a:gridCol w="845477">
                  <a:extLst>
                    <a:ext uri="{9D8B030D-6E8A-4147-A177-3AD203B41FA5}">
                      <a16:colId xmlns:a16="http://schemas.microsoft.com/office/drawing/2014/main" val="402290758"/>
                    </a:ext>
                  </a:extLst>
                </a:gridCol>
                <a:gridCol w="845477">
                  <a:extLst>
                    <a:ext uri="{9D8B030D-6E8A-4147-A177-3AD203B41FA5}">
                      <a16:colId xmlns:a16="http://schemas.microsoft.com/office/drawing/2014/main" val="2939074526"/>
                    </a:ext>
                  </a:extLst>
                </a:gridCol>
                <a:gridCol w="845477">
                  <a:extLst>
                    <a:ext uri="{9D8B030D-6E8A-4147-A177-3AD203B41FA5}">
                      <a16:colId xmlns:a16="http://schemas.microsoft.com/office/drawing/2014/main" val="2732214332"/>
                    </a:ext>
                  </a:extLst>
                </a:gridCol>
                <a:gridCol w="2043239">
                  <a:extLst>
                    <a:ext uri="{9D8B030D-6E8A-4147-A177-3AD203B41FA5}">
                      <a16:colId xmlns:a16="http://schemas.microsoft.com/office/drawing/2014/main" val="2188542135"/>
                    </a:ext>
                  </a:extLst>
                </a:gridCol>
              </a:tblGrid>
              <a:tr h="324519"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Year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Both sexes 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Male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50" b="1" u="none" strike="noStrike" dirty="0">
                          <a:effectLst/>
                        </a:rPr>
                        <a:t>Female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RW" sz="1400" b="1" u="none" strike="noStrike" dirty="0">
                          <a:effectLst/>
                        </a:rPr>
                        <a:t>Population density</a:t>
                      </a:r>
                      <a:endParaRPr lang="en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3975857874"/>
                  </a:ext>
                </a:extLst>
              </a:tr>
              <a:tr h="301029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2023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454,894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219,732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235,162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                                   551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1251950141"/>
                  </a:ext>
                </a:extLst>
              </a:tr>
              <a:tr h="35892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461,101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223,141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237,960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                                   559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1660390497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467,520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226,643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240,877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                                   566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1827229941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474,112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230,227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243,885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                                   574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3153484507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480,813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233,863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246,950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                                   582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2149686342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487,555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237,521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250,034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                                   591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1186214820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2029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494,334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241,195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253,139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                                   599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3709359126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501,168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244,891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256,277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                                   607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2682887195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508,061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248,611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259,450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                                   615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449471666"/>
                  </a:ext>
                </a:extLst>
              </a:tr>
              <a:tr h="179700"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2032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514,955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252,335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>
                          <a:effectLst/>
                        </a:rPr>
                        <a:t>  262,620 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50" u="none" strike="noStrike" dirty="0">
                          <a:effectLst/>
                        </a:rPr>
                        <a:t>                                     624 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536" marR="5536" marT="5536" marB="0" anchor="b"/>
                </a:tc>
                <a:extLst>
                  <a:ext uri="{0D108BD9-81ED-4DB2-BD59-A6C34878D82A}">
                    <a16:rowId xmlns:a16="http://schemas.microsoft.com/office/drawing/2014/main" val="2333652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3520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422501" y="74402"/>
            <a:ext cx="5718251" cy="4770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500" b="1" i="0" u="none" strike="noStrike" kern="1200" cap="none" spc="0" normalizeH="0" baseline="0" noProof="0" dirty="0">
                <a:ln>
                  <a:noFill/>
                </a:ln>
                <a:solidFill>
                  <a:srgbClr val="005CAA"/>
                </a:solidFill>
                <a:effectLst/>
                <a:uLnTx/>
                <a:uFillTx/>
                <a:latin typeface="Roboto"/>
                <a:ea typeface="+mj-ea"/>
              </a:rPr>
              <a:t>Net migration by district(,000)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DF44AE93-128A-46C0-A0BD-FE52ADCDA728}"/>
              </a:ext>
            </a:extLst>
          </p:cNvPr>
          <p:cNvSpPr/>
          <p:nvPr/>
        </p:nvSpPr>
        <p:spPr>
          <a:xfrm>
            <a:off x="204581" y="403559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  <p:graphicFrame>
        <p:nvGraphicFramePr>
          <p:cNvPr id="106" name="Content Placeholder 6">
            <a:extLst>
              <a:ext uri="{FF2B5EF4-FFF2-40B4-BE49-F238E27FC236}">
                <a16:creationId xmlns:a16="http://schemas.microsoft.com/office/drawing/2014/main" id="{1F78E24D-012D-4373-BA83-B1F9D0C36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68732497"/>
              </p:ext>
            </p:extLst>
          </p:nvPr>
        </p:nvGraphicFramePr>
        <p:xfrm>
          <a:off x="609613" y="864836"/>
          <a:ext cx="7878292" cy="2923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276598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b="1" dirty="0">
                <a:solidFill>
                  <a:srgbClr val="005CAA"/>
                </a:solidFill>
                <a:latin typeface="Roboto"/>
              </a:rPr>
              <a:t>Gicumbi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8011566-E8FE-4400-8FCB-AD16A899D071}"/>
              </a:ext>
            </a:extLst>
          </p:cNvPr>
          <p:cNvSpPr txBox="1"/>
          <p:nvPr/>
        </p:nvSpPr>
        <p:spPr>
          <a:xfrm>
            <a:off x="325722" y="3616549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Fifth Rwanda population and housing census, 2022(NISR)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395E421-8CE7-4950-A819-5679060219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0239" y="921826"/>
            <a:ext cx="4769641" cy="26603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B01760F-70B4-4ACB-85E8-DAFEAB3755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1499" y="571500"/>
            <a:ext cx="3662567" cy="364959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7004346-61FB-4E51-9629-B5AA6E52DF21}"/>
              </a:ext>
            </a:extLst>
          </p:cNvPr>
          <p:cNvSpPr txBox="1"/>
          <p:nvPr/>
        </p:nvSpPr>
        <p:spPr>
          <a:xfrm>
            <a:off x="3962401" y="1352550"/>
            <a:ext cx="106748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err="1"/>
              <a:t>Gicumbi</a:t>
            </a:r>
            <a:r>
              <a:rPr lang="en-US" sz="1000" dirty="0"/>
              <a:t>, 2022</a:t>
            </a:r>
            <a:endParaRPr lang="en-RW" sz="10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D2D415F0-6B42-40B4-96F8-0B907DDB739D}"/>
              </a:ext>
            </a:extLst>
          </p:cNvPr>
          <p:cNvSpPr txBox="1"/>
          <p:nvPr/>
        </p:nvSpPr>
        <p:spPr>
          <a:xfrm>
            <a:off x="7220997" y="1106759"/>
            <a:ext cx="106748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err="1"/>
              <a:t>Gicumbi</a:t>
            </a:r>
            <a:r>
              <a:rPr lang="en-US" sz="1000" dirty="0"/>
              <a:t>, 2012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810385" y="453992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0564" y="162578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 (%)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883754" y="414029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RPHC5 2022</a:t>
            </a:r>
            <a:endParaRPr kumimoji="0" lang="en-RW" sz="11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F6E4C042-8E73-0A6A-3370-A34E2A9DA01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0448438"/>
              </p:ext>
            </p:extLst>
          </p:nvPr>
        </p:nvGraphicFramePr>
        <p:xfrm>
          <a:off x="776247" y="1030720"/>
          <a:ext cx="7755612" cy="31386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8B123DDB-2C1E-411F-AF63-A95205DBBDE5}"/>
              </a:ext>
            </a:extLst>
          </p:cNvPr>
          <p:cNvSpPr/>
          <p:nvPr/>
        </p:nvSpPr>
        <p:spPr>
          <a:xfrm>
            <a:off x="5346789" y="979448"/>
            <a:ext cx="712546" cy="170850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Workforce to population ratio 2017 and 2024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5873200"/>
              </p:ext>
            </p:extLst>
          </p:nvPr>
        </p:nvGraphicFramePr>
        <p:xfrm>
          <a:off x="40375" y="1206718"/>
          <a:ext cx="8817607" cy="33882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4117491" y="1266809"/>
            <a:ext cx="823025" cy="99930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RW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41914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5997219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474794" y="1200150"/>
            <a:ext cx="877871" cy="124358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0129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1709420" y="82434"/>
            <a:ext cx="5989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(%)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511037"/>
              </p:ext>
            </p:extLst>
          </p:nvPr>
        </p:nvGraphicFramePr>
        <p:xfrm>
          <a:off x="495617" y="894864"/>
          <a:ext cx="8191183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64CE7221-BE60-48A7-96C2-A7EE7DEC3A4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4479" y="913506"/>
            <a:ext cx="732825" cy="935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65698575"/>
              </p:ext>
            </p:extLst>
          </p:nvPr>
        </p:nvGraphicFramePr>
        <p:xfrm>
          <a:off x="497207" y="952594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333F5FA7-0A0C-4554-909E-9A6DFBBE3AE8}"/>
              </a:ext>
            </a:extLst>
          </p:cNvPr>
          <p:cNvSpPr/>
          <p:nvPr/>
        </p:nvSpPr>
        <p:spPr>
          <a:xfrm>
            <a:off x="6467931" y="1962150"/>
            <a:ext cx="722918" cy="95663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35863468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4A709B47-D416-2981-A46C-481569925F2D}"/>
              </a:ext>
            </a:extLst>
          </p:cNvPr>
          <p:cNvSpPr txBox="1"/>
          <p:nvPr/>
        </p:nvSpPr>
        <p:spPr>
          <a:xfrm>
            <a:off x="1143000" y="4324350"/>
            <a:ext cx="228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/>
              <a:t>Seasonal agriculture survey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75DD12F0-04A5-4925-88D8-6F7C7132F8E8}"/>
              </a:ext>
            </a:extLst>
          </p:cNvPr>
          <p:cNvSpPr/>
          <p:nvPr/>
        </p:nvSpPr>
        <p:spPr>
          <a:xfrm>
            <a:off x="5307995" y="1185604"/>
            <a:ext cx="754532" cy="101879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06B1110-A3F4-C427-627A-F37EF89990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968080"/>
              </p:ext>
            </p:extLst>
          </p:nvPr>
        </p:nvGraphicFramePr>
        <p:xfrm>
          <a:off x="534036" y="1117921"/>
          <a:ext cx="8074025" cy="3042383"/>
        </p:xfrm>
        <a:graphic>
          <a:graphicData uri="http://schemas.openxmlformats.org/drawingml/2006/table">
            <a:tbl>
              <a:tblPr/>
              <a:tblGrid>
                <a:gridCol w="1108924">
                  <a:extLst>
                    <a:ext uri="{9D8B030D-6E8A-4147-A177-3AD203B41FA5}">
                      <a16:colId xmlns:a16="http://schemas.microsoft.com/office/drawing/2014/main" val="2749610103"/>
                    </a:ext>
                  </a:extLst>
                </a:gridCol>
                <a:gridCol w="1582417">
                  <a:extLst>
                    <a:ext uri="{9D8B030D-6E8A-4147-A177-3AD203B41FA5}">
                      <a16:colId xmlns:a16="http://schemas.microsoft.com/office/drawing/2014/main" val="4258459239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2000817318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774019284"/>
                    </a:ext>
                  </a:extLst>
                </a:gridCol>
                <a:gridCol w="1794228">
                  <a:extLst>
                    <a:ext uri="{9D8B030D-6E8A-4147-A177-3AD203B41FA5}">
                      <a16:colId xmlns:a16="http://schemas.microsoft.com/office/drawing/2014/main" val="81431754"/>
                    </a:ext>
                  </a:extLst>
                </a:gridCol>
              </a:tblGrid>
              <a:tr h="8770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E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627350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36.7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33.3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-9.3%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1638105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70.1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0989501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50.9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30.8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29.6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4663066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58.4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37.9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37.5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29528"/>
                  </a:ext>
                </a:extLst>
              </a:tr>
              <a:tr h="42872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82.5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54.3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48.2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-11.3%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14543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73058803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4B2ADD-B96A-4735-B2C2-E1C5B0E21264}"/>
              </a:ext>
            </a:extLst>
          </p:cNvPr>
          <p:cNvSpPr/>
          <p:nvPr/>
        </p:nvSpPr>
        <p:spPr>
          <a:xfrm>
            <a:off x="2975063" y="924461"/>
            <a:ext cx="802284" cy="107664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6862465"/>
              </p:ext>
            </p:extLst>
          </p:nvPr>
        </p:nvGraphicFramePr>
        <p:xfrm>
          <a:off x="615861" y="930455"/>
          <a:ext cx="7912277" cy="34116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8376D96-67D2-47C0-A399-E7B10B86265F}"/>
              </a:ext>
            </a:extLst>
          </p:cNvPr>
          <p:cNvSpPr/>
          <p:nvPr/>
        </p:nvSpPr>
        <p:spPr>
          <a:xfrm>
            <a:off x="4504346" y="1352550"/>
            <a:ext cx="768616" cy="10668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Northern Province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9564F5E8-A63B-C895-7D12-6BC175C1A7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996672"/>
              </p:ext>
            </p:extLst>
          </p:nvPr>
        </p:nvGraphicFramePr>
        <p:xfrm>
          <a:off x="685800" y="1123950"/>
          <a:ext cx="7767319" cy="3124203"/>
        </p:xfrm>
        <a:graphic>
          <a:graphicData uri="http://schemas.openxmlformats.org/drawingml/2006/table">
            <a:tbl>
              <a:tblPr/>
              <a:tblGrid>
                <a:gridCol w="2075951">
                  <a:extLst>
                    <a:ext uri="{9D8B030D-6E8A-4147-A177-3AD203B41FA5}">
                      <a16:colId xmlns:a16="http://schemas.microsoft.com/office/drawing/2014/main" val="4196729429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1897984967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948829602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2443067854"/>
                    </a:ext>
                  </a:extLst>
                </a:gridCol>
                <a:gridCol w="1422842">
                  <a:extLst>
                    <a:ext uri="{9D8B030D-6E8A-4147-A177-3AD203B41FA5}">
                      <a16:colId xmlns:a16="http://schemas.microsoft.com/office/drawing/2014/main" val="3830369396"/>
                    </a:ext>
                  </a:extLst>
                </a:gridCol>
              </a:tblGrid>
              <a:tr h="344494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16+ years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16-30 "Youth"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7803049"/>
                  </a:ext>
                </a:extLst>
              </a:tr>
              <a:tr h="344494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897567"/>
                  </a:ext>
                </a:extLst>
              </a:tr>
              <a:tr h="36825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1925865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476859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0409629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1387780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3689852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6869967"/>
                  </a:ext>
                </a:extLst>
              </a:tr>
              <a:tr h="34449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9205615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8FE2A6BC-9847-481C-8232-D8E559D94FA6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18A08E3-CBED-48A9-9532-EF7C9FF3640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B38AB78-8A13-4ACA-8B4D-A84D8BE45E6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BA801747-B20D-478E-8592-8D6F8C9506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64405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 dirty="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 dirty="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 dirty="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 dirty="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 dirty="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have ever attended secondary school in Northern Province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7303005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D56404-1CAF-4B8E-84AE-3D5ED715A369}"/>
              </a:ext>
            </a:extLst>
          </p:cNvPr>
          <p:cNvSpPr/>
          <p:nvPr/>
        </p:nvSpPr>
        <p:spPr>
          <a:xfrm>
            <a:off x="6481733" y="1581150"/>
            <a:ext cx="922375" cy="145109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C2784DB-7D55-4EA0-811B-9AA41CA1BF3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9773" y="763958"/>
            <a:ext cx="6084335" cy="42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3311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5B56613-653B-085E-0203-5639A4FE8F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5356043"/>
              </p:ext>
            </p:extLst>
          </p:nvPr>
        </p:nvGraphicFramePr>
        <p:xfrm>
          <a:off x="533400" y="1047750"/>
          <a:ext cx="8227062" cy="3048000"/>
        </p:xfrm>
        <a:graphic>
          <a:graphicData uri="http://schemas.openxmlformats.org/drawingml/2006/table">
            <a:tbl>
              <a:tblPr/>
              <a:tblGrid>
                <a:gridCol w="1762258">
                  <a:extLst>
                    <a:ext uri="{9D8B030D-6E8A-4147-A177-3AD203B41FA5}">
                      <a16:colId xmlns:a16="http://schemas.microsoft.com/office/drawing/2014/main" val="3950089989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517600246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4125164785"/>
                    </a:ext>
                  </a:extLst>
                </a:gridCol>
                <a:gridCol w="1762258">
                  <a:extLst>
                    <a:ext uri="{9D8B030D-6E8A-4147-A177-3AD203B41FA5}">
                      <a16:colId xmlns:a16="http://schemas.microsoft.com/office/drawing/2014/main" val="3466909062"/>
                    </a:ext>
                  </a:extLst>
                </a:gridCol>
                <a:gridCol w="1178030">
                  <a:extLst>
                    <a:ext uri="{9D8B030D-6E8A-4147-A177-3AD203B41FA5}">
                      <a16:colId xmlns:a16="http://schemas.microsoft.com/office/drawing/2014/main" val="2025616060"/>
                    </a:ext>
                  </a:extLst>
                </a:gridCol>
              </a:tblGrid>
              <a:tr h="30480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1785909"/>
                  </a:ext>
                </a:extLst>
              </a:tr>
              <a:tr h="609599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4510188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47924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704107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44577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985559"/>
                  </a:ext>
                </a:extLst>
              </a:tr>
              <a:tr h="30480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530713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475144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2264806"/>
                  </a:ext>
                </a:extLst>
              </a:tr>
            </a:tbl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4B614A5A-3496-41BE-90B8-6597DA5B0FF9}"/>
              </a:ext>
            </a:extLst>
          </p:cNvPr>
          <p:cNvGrpSpPr/>
          <p:nvPr/>
        </p:nvGrpSpPr>
        <p:grpSpPr>
          <a:xfrm>
            <a:off x="1537124" y="773431"/>
            <a:ext cx="6082876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66AA84B6-8A91-4A4E-AB42-4F1959DFAE4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018F9717-4406-4837-A5DA-9A7FFF5F317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D18053FC-A826-4B40-A00E-ED2426CC514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3974558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963626" y="378496"/>
            <a:ext cx="5110104" cy="48837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98160404"/>
              </p:ext>
            </p:extLst>
          </p:nvPr>
        </p:nvGraphicFramePr>
        <p:xfrm>
          <a:off x="503033" y="669853"/>
          <a:ext cx="8153400" cy="3676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768940" y="66866"/>
            <a:ext cx="548512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9C05D597-FD10-40BD-9003-1B95CD27E8D9}"/>
              </a:ext>
            </a:extLst>
          </p:cNvPr>
          <p:cNvSpPr/>
          <p:nvPr/>
        </p:nvSpPr>
        <p:spPr>
          <a:xfrm>
            <a:off x="2786190" y="788841"/>
            <a:ext cx="1073112" cy="208770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5595" y="434521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2767396"/>
              </p:ext>
            </p:extLst>
          </p:nvPr>
        </p:nvGraphicFramePr>
        <p:xfrm>
          <a:off x="533400" y="799402"/>
          <a:ext cx="8077200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7" name="Oval 246">
            <a:extLst>
              <a:ext uri="{FF2B5EF4-FFF2-40B4-BE49-F238E27FC236}">
                <a16:creationId xmlns:a16="http://schemas.microsoft.com/office/drawing/2014/main" id="{2F541FC0-FAA5-4C66-AECE-000928C1E3AE}"/>
              </a:ext>
            </a:extLst>
          </p:cNvPr>
          <p:cNvSpPr/>
          <p:nvPr/>
        </p:nvSpPr>
        <p:spPr>
          <a:xfrm>
            <a:off x="3034237" y="944994"/>
            <a:ext cx="886143" cy="1271675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9" name="object 176">
            <a:extLst>
              <a:ext uri="{FF2B5EF4-FFF2-40B4-BE49-F238E27FC236}">
                <a16:creationId xmlns:a16="http://schemas.microsoft.com/office/drawing/2014/main" id="{B65572FF-ABC2-47FD-9FFA-AADF344B2677}"/>
              </a:ext>
            </a:extLst>
          </p:cNvPr>
          <p:cNvGrpSpPr/>
          <p:nvPr/>
        </p:nvGrpSpPr>
        <p:grpSpPr>
          <a:xfrm>
            <a:off x="1429678" y="773431"/>
            <a:ext cx="5349596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F5D6EC13-DA56-4C96-BF5B-DBBD5F651CA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DAD4BD7D-FE76-4512-B530-AB49D731597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C435F27F-8BE3-4DAD-AD72-65917EE3FA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3627837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7DCB8083-8404-41E1-844E-8EDE809A20AD}"/>
              </a:ext>
            </a:extLst>
          </p:cNvPr>
          <p:cNvGrpSpPr/>
          <p:nvPr/>
        </p:nvGrpSpPr>
        <p:grpSpPr>
          <a:xfrm>
            <a:off x="1032817" y="860382"/>
            <a:ext cx="6542491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91AADA22-8C0B-42FB-B173-77D7C43E481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91708908-A6E7-4799-B6D5-3DDBAC8CD31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ADC88051-158D-4D9B-9672-E11EC31F998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2AE50273-7A9C-4892-B669-A08C2EC410F7}"/>
              </a:ext>
            </a:extLst>
          </p:cNvPr>
          <p:cNvSpPr/>
          <p:nvPr/>
        </p:nvSpPr>
        <p:spPr>
          <a:xfrm>
            <a:off x="7499011" y="1608889"/>
            <a:ext cx="690685" cy="135992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1560" y="134734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11797599"/>
              </p:ext>
            </p:extLst>
          </p:nvPr>
        </p:nvGraphicFramePr>
        <p:xfrm>
          <a:off x="343170" y="673934"/>
          <a:ext cx="8686800" cy="3657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C673874-CC82-421C-8D45-C77C9343FEEA}"/>
              </a:ext>
            </a:extLst>
          </p:cNvPr>
          <p:cNvSpPr/>
          <p:nvPr/>
        </p:nvSpPr>
        <p:spPr>
          <a:xfrm>
            <a:off x="4263356" y="907784"/>
            <a:ext cx="843165" cy="127724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374656A-B1CA-4AE2-9B3E-C0FB13B519F3}"/>
              </a:ext>
            </a:extLst>
          </p:cNvPr>
          <p:cNvGrpSpPr/>
          <p:nvPr/>
        </p:nvGrpSpPr>
        <p:grpSpPr>
          <a:xfrm>
            <a:off x="2236609" y="445946"/>
            <a:ext cx="411294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D63E6696-13A5-48C7-8C96-2B360F619D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091E1922-76E5-4E07-B503-00E3B9C3BCA9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29FCA04-F449-4C1C-9575-67A6EF51662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86274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9257" y="135341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6978399"/>
              </p:ext>
            </p:extLst>
          </p:nvPr>
        </p:nvGraphicFramePr>
        <p:xfrm>
          <a:off x="304800" y="738653"/>
          <a:ext cx="8229600" cy="37255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9265C29-E30F-4DBA-AD54-0217AD4737AD}"/>
              </a:ext>
            </a:extLst>
          </p:cNvPr>
          <p:cNvSpPr/>
          <p:nvPr/>
        </p:nvSpPr>
        <p:spPr>
          <a:xfrm>
            <a:off x="3023585" y="933811"/>
            <a:ext cx="843165" cy="147982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5B7365DE-5426-4BCE-91D2-21E489EDB234}"/>
              </a:ext>
            </a:extLst>
          </p:cNvPr>
          <p:cNvGrpSpPr/>
          <p:nvPr/>
        </p:nvGrpSpPr>
        <p:grpSpPr>
          <a:xfrm>
            <a:off x="2701798" y="430655"/>
            <a:ext cx="331800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570155E-F89C-4518-BADA-CE0364A5AE9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23AE792-80E3-432F-A910-09D9A10AA7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4A3ED6A-B7D2-458E-B0BB-07DA801F199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452" y="84181"/>
            <a:ext cx="6428637" cy="464998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436429"/>
              </p:ext>
            </p:extLst>
          </p:nvPr>
        </p:nvGraphicFramePr>
        <p:xfrm>
          <a:off x="-187540" y="1084602"/>
          <a:ext cx="8713471" cy="367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9957A8E8-76AC-4172-85D2-48896EBFF44E}"/>
              </a:ext>
            </a:extLst>
          </p:cNvPr>
          <p:cNvGrpSpPr/>
          <p:nvPr/>
        </p:nvGrpSpPr>
        <p:grpSpPr>
          <a:xfrm>
            <a:off x="1954903" y="590045"/>
            <a:ext cx="5274778" cy="45719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CC5A0855-1037-43BA-AA18-195CD2DD4D8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16A07694-CDA4-4CEE-9231-0B5476D4E5F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29AC9AA4-804D-4ADC-98A6-898CD44AB89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8C43B115-9599-49AB-B3C6-3D387EA8B51C}"/>
              </a:ext>
            </a:extLst>
          </p:cNvPr>
          <p:cNvSpPr/>
          <p:nvPr/>
        </p:nvSpPr>
        <p:spPr>
          <a:xfrm>
            <a:off x="7159002" y="1188702"/>
            <a:ext cx="1152760" cy="233345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9618126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70" name="object 176">
            <a:extLst>
              <a:ext uri="{FF2B5EF4-FFF2-40B4-BE49-F238E27FC236}">
                <a16:creationId xmlns:a16="http://schemas.microsoft.com/office/drawing/2014/main" id="{E0D1B067-AADC-4F86-A21D-07E51BC0385F}"/>
              </a:ext>
            </a:extLst>
          </p:cNvPr>
          <p:cNvGrpSpPr/>
          <p:nvPr/>
        </p:nvGrpSpPr>
        <p:grpSpPr>
          <a:xfrm>
            <a:off x="2499803" y="533858"/>
            <a:ext cx="4260422" cy="56692"/>
            <a:chOff x="943546" y="1099083"/>
            <a:chExt cx="4150360" cy="13970"/>
          </a:xfrm>
        </p:grpSpPr>
        <p:sp>
          <p:nvSpPr>
            <p:cNvPr id="371" name="object 177">
              <a:extLst>
                <a:ext uri="{FF2B5EF4-FFF2-40B4-BE49-F238E27FC236}">
                  <a16:creationId xmlns:a16="http://schemas.microsoft.com/office/drawing/2014/main" id="{2B6F3DD7-9B41-43B4-B7B3-C9498CB6F69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object 178">
              <a:extLst>
                <a:ext uri="{FF2B5EF4-FFF2-40B4-BE49-F238E27FC236}">
                  <a16:creationId xmlns:a16="http://schemas.microsoft.com/office/drawing/2014/main" id="{3AC6E3D3-1ADC-474B-83C5-C79239BFAFE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9">
              <a:extLst>
                <a:ext uri="{FF2B5EF4-FFF2-40B4-BE49-F238E27FC236}">
                  <a16:creationId xmlns:a16="http://schemas.microsoft.com/office/drawing/2014/main" id="{9CCC7631-E4D4-4A93-BA9D-88D986D556F5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4" name="Oval 373">
            <a:extLst>
              <a:ext uri="{FF2B5EF4-FFF2-40B4-BE49-F238E27FC236}">
                <a16:creationId xmlns:a16="http://schemas.microsoft.com/office/drawing/2014/main" id="{D9D78033-F5AA-4DA4-B3CF-E50F7D198E30}"/>
              </a:ext>
            </a:extLst>
          </p:cNvPr>
          <p:cNvSpPr/>
          <p:nvPr/>
        </p:nvSpPr>
        <p:spPr>
          <a:xfrm>
            <a:off x="5181751" y="815513"/>
            <a:ext cx="1141146" cy="2339337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1980006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Northern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large area&#10;&#10;AI-generated content may be incorrect.">
            <a:extLst>
              <a:ext uri="{FF2B5EF4-FFF2-40B4-BE49-F238E27FC236}">
                <a16:creationId xmlns:a16="http://schemas.microsoft.com/office/drawing/2014/main" id="{C2745EFF-440C-F128-ADD1-B56885C346C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9311" y="1075553"/>
            <a:ext cx="4060668" cy="3096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9900" y="101905"/>
            <a:ext cx="6138587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1112488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47AF752-2D40-4483-8C43-65739BD0C9F8}"/>
              </a:ext>
            </a:extLst>
          </p:cNvPr>
          <p:cNvSpPr/>
          <p:nvPr/>
        </p:nvSpPr>
        <p:spPr>
          <a:xfrm>
            <a:off x="5346789" y="1885950"/>
            <a:ext cx="1002745" cy="1371600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1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F25782C6-5F70-40CD-837D-A5A340FCD750}"/>
              </a:ext>
            </a:extLst>
          </p:cNvPr>
          <p:cNvGrpSpPr/>
          <p:nvPr/>
        </p:nvGrpSpPr>
        <p:grpSpPr>
          <a:xfrm>
            <a:off x="1802182" y="590550"/>
            <a:ext cx="5823707" cy="51587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9099840-A5E5-4484-832E-28BDBC20B41F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93B89130-FB9B-45AA-9450-C4BEC4E4E06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37D7747A-C919-48A1-87F8-8F0AB3AB8D1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E38A9EC-5946-E52C-DB34-E7F6896418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4365659"/>
              </p:ext>
            </p:extLst>
          </p:nvPr>
        </p:nvGraphicFramePr>
        <p:xfrm>
          <a:off x="381000" y="1047750"/>
          <a:ext cx="8145779" cy="3069592"/>
        </p:xfrm>
        <a:graphic>
          <a:graphicData uri="http://schemas.openxmlformats.org/drawingml/2006/table">
            <a:tbl>
              <a:tblPr/>
              <a:tblGrid>
                <a:gridCol w="1808329">
                  <a:extLst>
                    <a:ext uri="{9D8B030D-6E8A-4147-A177-3AD203B41FA5}">
                      <a16:colId xmlns:a16="http://schemas.microsoft.com/office/drawing/2014/main" val="2210908984"/>
                    </a:ext>
                  </a:extLst>
                </a:gridCol>
                <a:gridCol w="2189904">
                  <a:extLst>
                    <a:ext uri="{9D8B030D-6E8A-4147-A177-3AD203B41FA5}">
                      <a16:colId xmlns:a16="http://schemas.microsoft.com/office/drawing/2014/main" val="3014819850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1398158767"/>
                    </a:ext>
                  </a:extLst>
                </a:gridCol>
                <a:gridCol w="2073773">
                  <a:extLst>
                    <a:ext uri="{9D8B030D-6E8A-4147-A177-3AD203B41FA5}">
                      <a16:colId xmlns:a16="http://schemas.microsoft.com/office/drawing/2014/main" val="301070565"/>
                    </a:ext>
                  </a:extLst>
                </a:gridCol>
              </a:tblGrid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6811019"/>
                  </a:ext>
                </a:extLst>
              </a:tr>
              <a:tr h="47656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38548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Northern Province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2702525"/>
                  </a:ext>
                </a:extLst>
              </a:tr>
              <a:tr h="388943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Rulindo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2196578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Gakenke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94133655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Musanze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350582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Burera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7634470"/>
                  </a:ext>
                </a:extLst>
              </a:tr>
              <a:tr h="3673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Gicumbi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92.9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8523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71045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Northern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second lowest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r>
              <a:rPr lang="en-US" sz="900" spc="-10" dirty="0">
                <a:solidFill>
                  <a:srgbClr val="005CAA"/>
                </a:solidFill>
                <a:latin typeface="Tahoma"/>
                <a:cs typeface="Tahoma"/>
              </a:rPr>
              <a:t> After Kigali city</a:t>
            </a:r>
            <a:endParaRPr sz="900" dirty="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57417" y="561755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661720"/>
          </a:xfrm>
        </p:spPr>
        <p:txBody>
          <a:bodyPr/>
          <a:lstStyle/>
          <a:p>
            <a:r>
              <a:rPr lang="en-US" sz="1800" dirty="0"/>
              <a:t>Trend of Poverty rate(%) in Northern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8145710"/>
              </p:ext>
            </p:extLst>
          </p:nvPr>
        </p:nvGraphicFramePr>
        <p:xfrm>
          <a:off x="280821" y="897624"/>
          <a:ext cx="8524240" cy="367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E023E07E-7E3E-4F09-BDF1-FA563A3894AA}"/>
              </a:ext>
            </a:extLst>
          </p:cNvPr>
          <p:cNvSpPr/>
          <p:nvPr/>
        </p:nvSpPr>
        <p:spPr>
          <a:xfrm>
            <a:off x="7495857" y="1150054"/>
            <a:ext cx="1443773" cy="241229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4641</TotalTime>
  <Words>1887</Words>
  <Application>Microsoft Office PowerPoint</Application>
  <PresentationFormat>On-screen Show (16:9)</PresentationFormat>
  <Paragraphs>667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2_Office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rate(%) in Northern Province  </vt:lpstr>
      <vt:lpstr>Poverty rate by Sectors of Gicumbi district </vt:lpstr>
      <vt:lpstr>Poverty rate by Cells of Gicumbi district </vt:lpstr>
      <vt:lpstr>Population structure and distribution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Demographic Dependency ratio (%)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Northern Province</vt:lpstr>
      <vt:lpstr>Proportion of population aged 16+ and 16-30 years who have ever attended secondary school in Northern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298</cp:revision>
  <dcterms:created xsi:type="dcterms:W3CDTF">2025-04-16T12:56:48Z</dcterms:created>
  <dcterms:modified xsi:type="dcterms:W3CDTF">2025-07-16T12:51:09Z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