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6" r:id="rId18"/>
    <p:sldId id="467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38-4430-A3F7-21FF1EC68A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0.3166</cdr:x>
      <cdr:y>0.36269</cdr:y>
    </cdr:from>
    <cdr:to>
      <cdr:x>0.35433</cdr:x>
      <cdr:y>0.85714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2557220" y="1354220"/>
          <a:ext cx="304800" cy="184618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0.89643</cdr:x>
      <cdr:y>0.09196</cdr:y>
    </cdr:from>
    <cdr:to>
      <cdr:x>0.98922</cdr:x>
      <cdr:y>0.43842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7582158" y="361658"/>
          <a:ext cx="784874" cy="136252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0.78607</cdr:x>
      <cdr:y>0.17568</cdr:y>
    </cdr:from>
    <cdr:to>
      <cdr:x>0.87421</cdr:x>
      <cdr:y>0.56782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7000150" y="610402"/>
          <a:ext cx="784874" cy="136252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0.66812</cdr:x>
      <cdr:y>0.02437</cdr:y>
    </cdr:from>
    <cdr:to>
      <cdr:x>0.7719</cdr:x>
      <cdr:y>0.42557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053128" y="95954"/>
          <a:ext cx="784874" cy="157951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0.89574</cdr:x>
      <cdr:y>0.09136</cdr:y>
    </cdr:from>
    <cdr:to>
      <cdr:x>0.99494</cdr:x>
      <cdr:y>0.46388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7087371" y="334162"/>
          <a:ext cx="784874" cy="136252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0.69952</cdr:x>
      <cdr:y>0</cdr:y>
    </cdr:from>
    <cdr:to>
      <cdr:x>0.79828</cdr:x>
      <cdr:y>0.75202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5703452" y="-701972"/>
          <a:ext cx="805230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0.20232</cdr:x>
      <cdr:y>0</cdr:y>
    </cdr:from>
    <cdr:to>
      <cdr:x>0.30893</cdr:x>
      <cdr:y>0.59189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1726638" y="0"/>
          <a:ext cx="909877" cy="225510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KAMONYI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Kamonyi</a:t>
            </a:r>
            <a:r>
              <a:rPr lang="en-US" dirty="0"/>
              <a:t> district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5AF0E64-7767-4CB1-BAA3-17EC840CF11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027" y="699476"/>
            <a:ext cx="3332764" cy="3652038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B1C344DA-C69E-4B51-B46C-D2E09AB75F58}"/>
              </a:ext>
            </a:extLst>
          </p:cNvPr>
          <p:cNvSpPr txBox="1"/>
          <p:nvPr/>
        </p:nvSpPr>
        <p:spPr>
          <a:xfrm>
            <a:off x="2192746" y="428161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600" y="133350"/>
            <a:ext cx="5943600" cy="384721"/>
          </a:xfrm>
        </p:spPr>
        <p:txBody>
          <a:bodyPr/>
          <a:lstStyle/>
          <a:p>
            <a:r>
              <a:rPr lang="en-US" dirty="0"/>
              <a:t>Poverty rate by cells of </a:t>
            </a:r>
            <a:r>
              <a:rPr lang="en-US" dirty="0" err="1"/>
              <a:t>Kamonyi</a:t>
            </a:r>
            <a:r>
              <a:rPr lang="en-US" dirty="0"/>
              <a:t> district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420A87-14F4-42C0-9082-24EC2F8D1BB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533400"/>
            <a:ext cx="3733800" cy="37338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F89273D-D7CC-4F49-BAB8-D092D30C4C55}"/>
              </a:ext>
            </a:extLst>
          </p:cNvPr>
          <p:cNvSpPr txBox="1"/>
          <p:nvPr/>
        </p:nvSpPr>
        <p:spPr>
          <a:xfrm>
            <a:off x="1981200" y="4331382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sectors (2012 &amp; 2022)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6C1A4EF-1EAF-47EC-B0D0-B8C2FA24D8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2991320"/>
              </p:ext>
            </p:extLst>
          </p:nvPr>
        </p:nvGraphicFramePr>
        <p:xfrm>
          <a:off x="779077" y="895350"/>
          <a:ext cx="7526723" cy="33025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64878">
                  <a:extLst>
                    <a:ext uri="{9D8B030D-6E8A-4147-A177-3AD203B41FA5}">
                      <a16:colId xmlns:a16="http://schemas.microsoft.com/office/drawing/2014/main" val="2893474836"/>
                    </a:ext>
                  </a:extLst>
                </a:gridCol>
                <a:gridCol w="1460034">
                  <a:extLst>
                    <a:ext uri="{9D8B030D-6E8A-4147-A177-3AD203B41FA5}">
                      <a16:colId xmlns:a16="http://schemas.microsoft.com/office/drawing/2014/main" val="3223208226"/>
                    </a:ext>
                  </a:extLst>
                </a:gridCol>
                <a:gridCol w="1913147">
                  <a:extLst>
                    <a:ext uri="{9D8B030D-6E8A-4147-A177-3AD203B41FA5}">
                      <a16:colId xmlns:a16="http://schemas.microsoft.com/office/drawing/2014/main" val="3461990517"/>
                    </a:ext>
                  </a:extLst>
                </a:gridCol>
                <a:gridCol w="1988664">
                  <a:extLst>
                    <a:ext uri="{9D8B030D-6E8A-4147-A177-3AD203B41FA5}">
                      <a16:colId xmlns:a16="http://schemas.microsoft.com/office/drawing/2014/main" val="3786393585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1" u="none" strike="noStrike" dirty="0">
                          <a:effectLst/>
                        </a:rPr>
                        <a:t>2012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1" u="none" strike="noStrike" dirty="0">
                          <a:effectLst/>
                        </a:rPr>
                        <a:t>2022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% increase from 2012-2022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3952880352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dirty="0">
                          <a:effectLst/>
                        </a:rPr>
                        <a:t>Rwanda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dirty="0">
                          <a:effectLst/>
                        </a:rPr>
                        <a:t>10,515,973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13,246,394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26.0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746743855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>
                          <a:effectLst/>
                        </a:rPr>
                        <a:t>Southern Province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>
                          <a:effectLst/>
                        </a:rPr>
                        <a:t>2,589,975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3,002,699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15.9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1975380316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>
                          <a:effectLst/>
                        </a:rPr>
                        <a:t>Kamonyi district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>
                          <a:effectLst/>
                        </a:rPr>
                        <a:t>340,501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450,849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32.4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2534630344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Gacurabwenge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27,850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36,859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32.3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2315734194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Karama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18,717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20,879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4264381504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 dirty="0" err="1">
                          <a:effectLst/>
                        </a:rPr>
                        <a:t>Kayenzi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22,787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25,209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10.6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1051930124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Kayumbu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15,530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17,106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10.1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3304717129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Mugina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38,709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45,894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18.6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1688012021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Musambira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34,025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42,198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24.0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3254067249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Ngamba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14,175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16,416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15.8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2526842942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Nyamiyaga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38,945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45,645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17.2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759815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Nyarubaka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25,155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28,225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2257521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 dirty="0" err="1">
                          <a:effectLst/>
                        </a:rPr>
                        <a:t>Rugarika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34,860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59,952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72.0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008144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>
                          <a:effectLst/>
                        </a:rPr>
                        <a:t>Rukoma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34,909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>
                          <a:effectLst/>
                        </a:rPr>
                        <a:t>39,688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/>
                </a:tc>
                <a:extLst>
                  <a:ext uri="{0D108BD9-81ED-4DB2-BD59-A6C34878D82A}">
                    <a16:rowId xmlns:a16="http://schemas.microsoft.com/office/drawing/2014/main" val="1449903026"/>
                  </a:ext>
                </a:extLst>
              </a:tr>
              <a:tr h="19477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u="none" strike="noStrike" spc="-10" dirty="0" err="1">
                          <a:effectLst/>
                        </a:rPr>
                        <a:t>Runda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34,839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1100" u="none" strike="noStrike" spc="-10" dirty="0">
                          <a:effectLst/>
                        </a:rPr>
                        <a:t>72,778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50" marR="4950" marT="495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108.9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50" marR="4950" marT="49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7028092"/>
                  </a:ext>
                </a:extLst>
              </a:tr>
            </a:tbl>
          </a:graphicData>
        </a:graphic>
      </p:graphicFrame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242755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5818696-2C6C-4B74-857E-2E69161836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9960" y="847592"/>
            <a:ext cx="4221188" cy="32881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F956BC7-EE36-4543-8D61-00641762147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88279" y="859088"/>
            <a:ext cx="3164606" cy="306016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B1722D3-90A8-4DE1-84DF-6977EE577E85}"/>
              </a:ext>
            </a:extLst>
          </p:cNvPr>
          <p:cNvSpPr txBox="1"/>
          <p:nvPr/>
        </p:nvSpPr>
        <p:spPr>
          <a:xfrm>
            <a:off x="5620468" y="3970972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85" name="TextBox 1">
            <a:extLst>
              <a:ext uri="{FF2B5EF4-FFF2-40B4-BE49-F238E27FC236}">
                <a16:creationId xmlns:a16="http://schemas.microsoft.com/office/drawing/2014/main" id="{539A1E18-BE2E-73B5-B41B-3413A346700A}"/>
              </a:ext>
            </a:extLst>
          </p:cNvPr>
          <p:cNvSpPr txBox="1"/>
          <p:nvPr/>
        </p:nvSpPr>
        <p:spPr>
          <a:xfrm>
            <a:off x="883148" y="3593751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Kamonyi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0CA731C-A4D1-420A-A6B8-42115AF8CF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6264748"/>
              </p:ext>
            </p:extLst>
          </p:nvPr>
        </p:nvGraphicFramePr>
        <p:xfrm>
          <a:off x="762001" y="903582"/>
          <a:ext cx="6666981" cy="26587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26814">
                  <a:extLst>
                    <a:ext uri="{9D8B030D-6E8A-4147-A177-3AD203B41FA5}">
                      <a16:colId xmlns:a16="http://schemas.microsoft.com/office/drawing/2014/main" val="1108700628"/>
                    </a:ext>
                  </a:extLst>
                </a:gridCol>
                <a:gridCol w="1126814">
                  <a:extLst>
                    <a:ext uri="{9D8B030D-6E8A-4147-A177-3AD203B41FA5}">
                      <a16:colId xmlns:a16="http://schemas.microsoft.com/office/drawing/2014/main" val="3152723423"/>
                    </a:ext>
                  </a:extLst>
                </a:gridCol>
                <a:gridCol w="1126814">
                  <a:extLst>
                    <a:ext uri="{9D8B030D-6E8A-4147-A177-3AD203B41FA5}">
                      <a16:colId xmlns:a16="http://schemas.microsoft.com/office/drawing/2014/main" val="500453953"/>
                    </a:ext>
                  </a:extLst>
                </a:gridCol>
                <a:gridCol w="1126814">
                  <a:extLst>
                    <a:ext uri="{9D8B030D-6E8A-4147-A177-3AD203B41FA5}">
                      <a16:colId xmlns:a16="http://schemas.microsoft.com/office/drawing/2014/main" val="1816761516"/>
                    </a:ext>
                  </a:extLst>
                </a:gridCol>
                <a:gridCol w="2159725">
                  <a:extLst>
                    <a:ext uri="{9D8B030D-6E8A-4147-A177-3AD203B41FA5}">
                      <a16:colId xmlns:a16="http://schemas.microsoft.com/office/drawing/2014/main" val="1414134014"/>
                    </a:ext>
                  </a:extLst>
                </a:gridCol>
              </a:tblGrid>
              <a:tr h="386262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 dirty="0">
                          <a:effectLst/>
                        </a:rPr>
                        <a:t>Year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 dirty="0">
                          <a:effectLst/>
                        </a:rPr>
                        <a:t>Both sexes 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 dirty="0">
                          <a:effectLst/>
                        </a:rPr>
                        <a:t>Male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 dirty="0">
                          <a:effectLst/>
                        </a:rPr>
                        <a:t>Female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04717684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2023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459,158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221,998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237,160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696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922750388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2024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 dirty="0">
                          <a:effectLst/>
                        </a:rPr>
                        <a:t>  469,227 </a:t>
                      </a:r>
                      <a:endParaRPr lang="en-RW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227,269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241,958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711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15377880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2025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479,417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232,619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246,798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727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933120604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2026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489,729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238,042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251,687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742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48037958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2027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500,124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243,501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256,623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758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35083976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2028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510,572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248,968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261,604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774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69808468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2029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521,072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254,460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266,612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790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26858170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2030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531,654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260,021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271,633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806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23128748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2031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542,296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265,633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276,663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                         822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48743387"/>
                  </a:ext>
                </a:extLst>
              </a:tr>
              <a:tr h="227251"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</a:rPr>
                        <a:t>2032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552,941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271,237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>
                          <a:effectLst/>
                        </a:rPr>
                        <a:t>  281,704 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u="none" strike="noStrike" dirty="0">
                          <a:effectLst/>
                        </a:rPr>
                        <a:t>                           838 </a:t>
                      </a:r>
                      <a:endParaRPr lang="en-RW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780557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5" name="Content Placeholder 6">
            <a:extLst>
              <a:ext uri="{FF2B5EF4-FFF2-40B4-BE49-F238E27FC236}">
                <a16:creationId xmlns:a16="http://schemas.microsoft.com/office/drawing/2014/main" id="{224687C7-F3D0-4299-A66B-9E87D3A038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3197535"/>
              </p:ext>
            </p:extLst>
          </p:nvPr>
        </p:nvGraphicFramePr>
        <p:xfrm>
          <a:off x="466520" y="605788"/>
          <a:ext cx="8122857" cy="3323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9B83E59-5960-4EF5-9275-B181A8A1164C}"/>
              </a:ext>
            </a:extLst>
          </p:cNvPr>
          <p:cNvSpPr txBox="1"/>
          <p:nvPr/>
        </p:nvSpPr>
        <p:spPr>
          <a:xfrm>
            <a:off x="859361" y="3976805"/>
            <a:ext cx="17107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Source: EICV7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27869695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Kamonyi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A7F2EEAF-345B-40D1-8283-39725649646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87" y="752058"/>
            <a:ext cx="4038599" cy="3409950"/>
          </a:xfrm>
          <a:prstGeom prst="rect">
            <a:avLst/>
          </a:prstGeom>
        </p:spPr>
      </p:pic>
      <p:pic>
        <p:nvPicPr>
          <p:cNvPr id="106" name="Picture 105">
            <a:extLst>
              <a:ext uri="{FF2B5EF4-FFF2-40B4-BE49-F238E27FC236}">
                <a16:creationId xmlns:a16="http://schemas.microsoft.com/office/drawing/2014/main" id="{C5CFC641-8315-4255-9F4C-59C81D0D05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50698" y="752058"/>
            <a:ext cx="4038600" cy="3257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1409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6096000" y="1118577"/>
            <a:ext cx="789152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0059077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828184" y="511172"/>
            <a:ext cx="905615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935456" y="1059054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1943574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0474871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115656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5315752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177649" y="1209224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4232241"/>
              </p:ext>
            </p:extLst>
          </p:nvPr>
        </p:nvGraphicFramePr>
        <p:xfrm>
          <a:off x="457200" y="1091856"/>
          <a:ext cx="8074662" cy="3001352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709458" y="1042433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705423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648793" y="847592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7033972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36695" y="1033166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724670" y="1890487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1996689" y="71878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600168" y="1003288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8339562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5750462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2992820" y="633172"/>
            <a:ext cx="748715" cy="173585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743798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chocks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 dirty="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4596680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5279911" y="1423707"/>
            <a:ext cx="710209" cy="130044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3458</TotalTime>
  <Words>1806</Words>
  <Application>Microsoft Office PowerPoint</Application>
  <PresentationFormat>On-screen Show (16:9)</PresentationFormat>
  <Paragraphs>656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Kamonyi district</vt:lpstr>
      <vt:lpstr>Poverty rate by cells of Kamonyi district</vt:lpstr>
      <vt:lpstr>Population structure and distribution</vt:lpstr>
      <vt:lpstr>Trends of  population  size by sectors (2012 &amp; 2022)</vt:lpstr>
      <vt:lpstr>PowerPoint Presentation</vt:lpstr>
      <vt:lpstr>PowerPoint Presentation</vt:lpstr>
      <vt:lpstr>PowerPoint Presentation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180</cp:revision>
  <dcterms:created xsi:type="dcterms:W3CDTF">2025-04-16T12:56:48Z</dcterms:created>
  <dcterms:modified xsi:type="dcterms:W3CDTF">2025-07-16T12:40:28Z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