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2.xml" ContentType="application/vnd.openxmlformats-officedocument.drawingml.chartshape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3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341" r:id="rId2"/>
    <p:sldId id="342" r:id="rId3"/>
    <p:sldId id="259" r:id="rId4"/>
    <p:sldId id="462" r:id="rId5"/>
    <p:sldId id="278" r:id="rId6"/>
    <p:sldId id="279" r:id="rId7"/>
    <p:sldId id="280" r:id="rId8"/>
    <p:sldId id="281" r:id="rId9"/>
    <p:sldId id="394" r:id="rId10"/>
    <p:sldId id="468" r:id="rId11"/>
    <p:sldId id="469" r:id="rId12"/>
    <p:sldId id="431" r:id="rId13"/>
    <p:sldId id="464" r:id="rId14"/>
    <p:sldId id="470" r:id="rId15"/>
    <p:sldId id="471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55" r:id="rId33"/>
    <p:sldId id="419" r:id="rId34"/>
    <p:sldId id="463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5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648461329103824E-2"/>
          <c:y val="3.4940307810327469E-2"/>
          <c:w val="0.96474358974358976"/>
          <c:h val="0.812749534710387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0.0">
                  <c:v>39.799999999999997</c:v>
                </c:pt>
                <c:pt idx="1">
                  <c:v>39.1</c:v>
                </c:pt>
                <c:pt idx="2" formatCode="0.0">
                  <c:v>51</c:v>
                </c:pt>
                <c:pt idx="3" formatCode="0.0">
                  <c:v>48.6</c:v>
                </c:pt>
                <c:pt idx="4" formatCode="0.0">
                  <c:v>34</c:v>
                </c:pt>
                <c:pt idx="5" formatCode="0.0">
                  <c:v>29.6</c:v>
                </c:pt>
                <c:pt idx="6" formatCode="0.0">
                  <c:v>40.799999999999997</c:v>
                </c:pt>
                <c:pt idx="7" formatCode="0.0">
                  <c:v>38</c:v>
                </c:pt>
                <c:pt idx="8" formatCode="0.0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27.4</c:v>
                </c:pt>
                <c:pt idx="1">
                  <c:v>26.8</c:v>
                </c:pt>
                <c:pt idx="2" formatCode="0.0">
                  <c:v>36.6</c:v>
                </c:pt>
                <c:pt idx="3" formatCode="0.0">
                  <c:v>36.4</c:v>
                </c:pt>
                <c:pt idx="4" formatCode="0.0">
                  <c:v>30.9</c:v>
                </c:pt>
                <c:pt idx="5" formatCode="0.0">
                  <c:v>23.8</c:v>
                </c:pt>
                <c:pt idx="6" formatCode="0.0">
                  <c:v>23.7</c:v>
                </c:pt>
                <c:pt idx="7" formatCode="0.0">
                  <c:v>18.399999999999999</c:v>
                </c:pt>
                <c:pt idx="8" formatCode="0.0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Pecentages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2.9797377830750892E-3"/>
                  <c:y val="-1.72985306873210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3B1-43F4-BB54-FA4F8DCD6CAC}"/>
                </c:ext>
              </c:extLst>
            </c:dLbl>
            <c:dLbl>
              <c:idx val="4"/>
              <c:layout>
                <c:manualLayout>
                  <c:x val="2.9797377830750892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3B1-43F4-BB54-FA4F8DCD6CAC}"/>
                </c:ext>
              </c:extLst>
            </c:dLbl>
            <c:dLbl>
              <c:idx val="5"/>
              <c:layout>
                <c:manualLayout>
                  <c:x val="1.4898688915375446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3B1-43F4-BB54-FA4F8DCD6C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-12.3</c:v>
                </c:pt>
                <c:pt idx="2">
                  <c:v>-14.399999999999999</c:v>
                </c:pt>
                <c:pt idx="3">
                  <c:v>-12.200000000000003</c:v>
                </c:pt>
                <c:pt idx="4">
                  <c:v>-3.1000000000000014</c:v>
                </c:pt>
                <c:pt idx="5">
                  <c:v>-5.8000000000000007</c:v>
                </c:pt>
                <c:pt idx="6">
                  <c:v>-17.099999999999998</c:v>
                </c:pt>
                <c:pt idx="7">
                  <c:v>-19.600000000000001</c:v>
                </c:pt>
                <c:pt idx="8">
                  <c:v>-11.8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3B1-43F4-BB54-FA4F8DCD6C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3"/>
        <c:overlap val="-10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3797370792000225"/>
          <c:y val="0.85955890150848813"/>
          <c:w val="0.40113124454496824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9.9949643252635528E-2"/>
          <c:w val="0.89682734211222537"/>
          <c:h val="0.747763111073853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Rwamagana</c:v>
                </c:pt>
                <c:pt idx="1">
                  <c:v>Bugesera</c:v>
                </c:pt>
                <c:pt idx="2">
                  <c:v>Nyagatare</c:v>
                </c:pt>
                <c:pt idx="3">
                  <c:v>Kirehe</c:v>
                </c:pt>
                <c:pt idx="4">
                  <c:v>Gatsibo</c:v>
                </c:pt>
                <c:pt idx="5">
                  <c:v>Kayonza</c:v>
                </c:pt>
                <c:pt idx="6">
                  <c:v>Ngoma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18.67342</c:v>
                </c:pt>
                <c:pt idx="1">
                  <c:v>17.658069999999999</c:v>
                </c:pt>
                <c:pt idx="2">
                  <c:v>17.54562</c:v>
                </c:pt>
                <c:pt idx="3">
                  <c:v>16.617920000000002</c:v>
                </c:pt>
                <c:pt idx="4">
                  <c:v>15.25088</c:v>
                </c:pt>
                <c:pt idx="5">
                  <c:v>13.91614</c:v>
                </c:pt>
                <c:pt idx="6">
                  <c:v>10.96852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28.175275698355041</c:v>
                </c:pt>
                <c:pt idx="2">
                  <c:v>32.315768259176409</c:v>
                </c:pt>
                <c:pt idx="3">
                  <c:v>26.673936478041892</c:v>
                </c:pt>
                <c:pt idx="4">
                  <c:v>27.143316677850141</c:v>
                </c:pt>
                <c:pt idx="5">
                  <c:v>27.602925452492755</c:v>
                </c:pt>
                <c:pt idx="6">
                  <c:v>25.316777674778766</c:v>
                </c:pt>
                <c:pt idx="7">
                  <c:v>23.349157964283322</c:v>
                </c:pt>
                <c:pt idx="8">
                  <c:v>33.471834329484373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45.495845147667545</c:v>
                </c:pt>
                <c:pt idx="2">
                  <c:v>48.657851700167811</c:v>
                </c:pt>
                <c:pt idx="3">
                  <c:v>43.231243868564029</c:v>
                </c:pt>
                <c:pt idx="4">
                  <c:v>44.595444946080804</c:v>
                </c:pt>
                <c:pt idx="5">
                  <c:v>45.646851943918925</c:v>
                </c:pt>
                <c:pt idx="6">
                  <c:v>47.697353458546665</c:v>
                </c:pt>
                <c:pt idx="7">
                  <c:v>40.845271174242761</c:v>
                </c:pt>
                <c:pt idx="8">
                  <c:v>47.843299373917908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6.7622580981160805E-3"/>
          <c:w val="0.98530101511234125"/>
          <c:h val="0.767072910961464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83.1</c:v>
                </c:pt>
                <c:pt idx="2">
                  <c:v>81.599999999999994</c:v>
                </c:pt>
                <c:pt idx="3">
                  <c:v>89.6</c:v>
                </c:pt>
                <c:pt idx="4">
                  <c:v>81.7</c:v>
                </c:pt>
                <c:pt idx="5">
                  <c:v>83.1</c:v>
                </c:pt>
                <c:pt idx="6">
                  <c:v>78</c:v>
                </c:pt>
                <c:pt idx="7">
                  <c:v>85.2</c:v>
                </c:pt>
                <c:pt idx="8">
                  <c:v>83.5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15264797507674E-3"/>
                  <c:y val="-3.3480242161128291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E23-4BF5-9BA9-102F774085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84.4</c:v>
                </c:pt>
                <c:pt idx="2">
                  <c:v>86.3</c:v>
                </c:pt>
                <c:pt idx="3">
                  <c:v>86.1</c:v>
                </c:pt>
                <c:pt idx="4">
                  <c:v>86</c:v>
                </c:pt>
                <c:pt idx="5">
                  <c:v>84.7</c:v>
                </c:pt>
                <c:pt idx="6">
                  <c:v>84.1</c:v>
                </c:pt>
                <c:pt idx="7">
                  <c:v>84.1</c:v>
                </c:pt>
                <c:pt idx="8">
                  <c:v>78.400000000000006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95597484276729E-2"/>
          <c:y val="3.5483870967741936E-2"/>
          <c:w val="0.96540880503144655"/>
          <c:h val="0.769807983376232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-6.289308176100629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82.9</c:v>
                </c:pt>
                <c:pt idx="2" formatCode="0.0">
                  <c:v>88.3</c:v>
                </c:pt>
                <c:pt idx="3" formatCode="0.0">
                  <c:v>88.1</c:v>
                </c:pt>
                <c:pt idx="4" formatCode="0.0">
                  <c:v>77.5</c:v>
                </c:pt>
                <c:pt idx="5" formatCode="0.0">
                  <c:v>80.400000000000006</c:v>
                </c:pt>
                <c:pt idx="6" formatCode="0.0">
                  <c:v>79.099999999999994</c:v>
                </c:pt>
                <c:pt idx="7" formatCode="0.0">
                  <c:v>84.3</c:v>
                </c:pt>
                <c:pt idx="8" formatCode="0.0">
                  <c:v>82.6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446540880503146E-3"/>
                  <c:y val="-3.126063815515959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87</c:v>
                </c:pt>
                <c:pt idx="2" formatCode="0.0">
                  <c:v>93.696705859105307</c:v>
                </c:pt>
                <c:pt idx="3" formatCode="0.0">
                  <c:v>89.407796875840873</c:v>
                </c:pt>
                <c:pt idx="4" formatCode="0.0">
                  <c:v>87.694366254744779</c:v>
                </c:pt>
                <c:pt idx="5" formatCode="0.0">
                  <c:v>87.25903531610281</c:v>
                </c:pt>
                <c:pt idx="6" formatCode="0.0">
                  <c:v>86.975525043951663</c:v>
                </c:pt>
                <c:pt idx="7" formatCode="0.0">
                  <c:v>86.421776038484879</c:v>
                </c:pt>
                <c:pt idx="8" formatCode="0.0">
                  <c:v>74.994478453642586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661763977616003"/>
          <c:y val="0.89058394716789446"/>
          <c:w val="0.24519239340365473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Bugesera</c:v>
                </c:pt>
                <c:pt idx="3">
                  <c:v>Ngoma</c:v>
                </c:pt>
                <c:pt idx="4">
                  <c:v>Kirehe</c:v>
                </c:pt>
                <c:pt idx="5">
                  <c:v>Kayonza</c:v>
                </c:pt>
                <c:pt idx="6">
                  <c:v>Nyagatare</c:v>
                </c:pt>
                <c:pt idx="7">
                  <c:v>Rwamagana</c:v>
                </c:pt>
                <c:pt idx="8">
                  <c:v>Gatsibo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30.8</c:v>
                </c:pt>
                <c:pt idx="2" formatCode="General">
                  <c:v>38.9</c:v>
                </c:pt>
                <c:pt idx="3" formatCode="General">
                  <c:v>34.299999999999997</c:v>
                </c:pt>
                <c:pt idx="4" formatCode="General">
                  <c:v>32.9</c:v>
                </c:pt>
                <c:pt idx="5" formatCode="General">
                  <c:v>30.4</c:v>
                </c:pt>
                <c:pt idx="6" formatCode="General">
                  <c:v>28.1</c:v>
                </c:pt>
                <c:pt idx="7" formatCode="General">
                  <c:v>26</c:v>
                </c:pt>
                <c:pt idx="8" formatCode="General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dLbl>
              <c:idx val="8"/>
              <c:layout>
                <c:manualLayout>
                  <c:x val="-7.3099415204678359E-3"/>
                  <c:y val="-6.365667204009996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315-44CB-80C7-10B16C49EF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44.9</c:v>
                </c:pt>
                <c:pt idx="2">
                  <c:v>66.7</c:v>
                </c:pt>
                <c:pt idx="3">
                  <c:v>52.5</c:v>
                </c:pt>
                <c:pt idx="4">
                  <c:v>31.4</c:v>
                </c:pt>
                <c:pt idx="5">
                  <c:v>45.8</c:v>
                </c:pt>
                <c:pt idx="6">
                  <c:v>46.8</c:v>
                </c:pt>
                <c:pt idx="7">
                  <c:v>43.7</c:v>
                </c:pt>
                <c:pt idx="8">
                  <c:v>28.9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47.8</c:v>
                </c:pt>
                <c:pt idx="2" formatCode="0.0">
                  <c:v>60.249972341437875</c:v>
                </c:pt>
                <c:pt idx="3" formatCode="0.0">
                  <c:v>56.825289502839325</c:v>
                </c:pt>
                <c:pt idx="4" formatCode="0.0">
                  <c:v>54.559051538426843</c:v>
                </c:pt>
                <c:pt idx="5" formatCode="0.0">
                  <c:v>49.630051069746557</c:v>
                </c:pt>
                <c:pt idx="6" formatCode="0.0">
                  <c:v>41.620039506811736</c:v>
                </c:pt>
                <c:pt idx="7" formatCode="0.0">
                  <c:v>41.2684355258328</c:v>
                </c:pt>
                <c:pt idx="8" formatCode="0.0">
                  <c:v>29.449125680693232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92664791188954E-2"/>
          <c:y val="4.8000000000000001E-2"/>
          <c:w val="0.9726674492746975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82.9</c:v>
                </c:pt>
                <c:pt idx="2">
                  <c:v>95.3</c:v>
                </c:pt>
                <c:pt idx="3">
                  <c:v>83.9</c:v>
                </c:pt>
                <c:pt idx="4">
                  <c:v>82.2</c:v>
                </c:pt>
                <c:pt idx="5">
                  <c:v>87</c:v>
                </c:pt>
                <c:pt idx="6">
                  <c:v>92.3</c:v>
                </c:pt>
                <c:pt idx="7">
                  <c:v>94.7</c:v>
                </c:pt>
                <c:pt idx="8">
                  <c:v>94.3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94.3</c:v>
                </c:pt>
                <c:pt idx="1">
                  <c:v>87</c:v>
                </c:pt>
                <c:pt idx="2">
                  <c:v>95.9</c:v>
                </c:pt>
                <c:pt idx="3">
                  <c:v>94.7</c:v>
                </c:pt>
                <c:pt idx="4">
                  <c:v>94.5</c:v>
                </c:pt>
                <c:pt idx="5">
                  <c:v>94.5</c:v>
                </c:pt>
                <c:pt idx="6">
                  <c:v>93.6</c:v>
                </c:pt>
                <c:pt idx="7">
                  <c:v>92.9</c:v>
                </c:pt>
                <c:pt idx="8">
                  <c:v>91.2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664661708953048"/>
          <c:y val="0.88865178943940737"/>
          <c:w val="0.20368207446291436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1.4367816091954023E-3"/>
                  <c:y val="1.31578947368420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27.700000000000003</c:v>
                </c:pt>
                <c:pt idx="2">
                  <c:v>37.200000000000003</c:v>
                </c:pt>
                <c:pt idx="3">
                  <c:v>22</c:v>
                </c:pt>
                <c:pt idx="4">
                  <c:v>23.200000000000003</c:v>
                </c:pt>
                <c:pt idx="5">
                  <c:v>25.6</c:v>
                </c:pt>
                <c:pt idx="6">
                  <c:v>29.5</c:v>
                </c:pt>
                <c:pt idx="7">
                  <c:v>26.3</c:v>
                </c:pt>
                <c:pt idx="8">
                  <c:v>30.3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Sheet1!$C$2:$C$10</c:f>
              <c:numCache>
                <c:formatCode>0.0</c:formatCode>
                <c:ptCount val="9"/>
                <c:pt idx="0" formatCode="General">
                  <c:v>72.099999999999994</c:v>
                </c:pt>
                <c:pt idx="1">
                  <c:v>71.3</c:v>
                </c:pt>
                <c:pt idx="2">
                  <c:v>80.373389693265381</c:v>
                </c:pt>
                <c:pt idx="3">
                  <c:v>75.553784044131575</c:v>
                </c:pt>
                <c:pt idx="4">
                  <c:v>75.035092646635221</c:v>
                </c:pt>
                <c:pt idx="5">
                  <c:v>71.282499438803242</c:v>
                </c:pt>
                <c:pt idx="6">
                  <c:v>70.736260225094256</c:v>
                </c:pt>
                <c:pt idx="7">
                  <c:v>64.35871867610399</c:v>
                </c:pt>
                <c:pt idx="8">
                  <c:v>63.930669080699708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2"/>
              <c:layout>
                <c:manualLayout>
                  <c:x val="-2.1551724137931088E-2"/>
                  <c:y val="-2.30263157894736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Sheet1!$D$2:$D$10</c:f>
              <c:numCache>
                <c:formatCode>_-* #,##0.0_-;\-* #,##0.0_-;_-* "-"_-;_-@_-</c:formatCode>
                <c:ptCount val="9"/>
                <c:pt idx="0">
                  <c:v>37.699999999999996</c:v>
                </c:pt>
                <c:pt idx="1">
                  <c:v>43.599999999999994</c:v>
                </c:pt>
                <c:pt idx="2">
                  <c:v>43.173389693265378</c:v>
                </c:pt>
                <c:pt idx="3">
                  <c:v>53.553784044131575</c:v>
                </c:pt>
                <c:pt idx="4">
                  <c:v>51.835092646635218</c:v>
                </c:pt>
                <c:pt idx="5">
                  <c:v>45.682499438803241</c:v>
                </c:pt>
                <c:pt idx="6">
                  <c:v>41.236260225094256</c:v>
                </c:pt>
                <c:pt idx="7">
                  <c:v>38.058718676103993</c:v>
                </c:pt>
                <c:pt idx="8">
                  <c:v>33.630669080699704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F85-4501-B548-B0CFBD1A99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49740976"/>
        <c:axId val="1449741456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48744049235224907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83.7</c:v>
                </c:pt>
                <c:pt idx="2" formatCode="0.0">
                  <c:v>84.526213898244549</c:v>
                </c:pt>
                <c:pt idx="3" formatCode="0.0">
                  <c:v>84.006423887963194</c:v>
                </c:pt>
                <c:pt idx="4" formatCode="0.0">
                  <c:v>82.604383613292001</c:v>
                </c:pt>
                <c:pt idx="5" formatCode="0.0">
                  <c:v>82.632676631495627</c:v>
                </c:pt>
                <c:pt idx="6" formatCode="0.0">
                  <c:v>84.466107808724018</c:v>
                </c:pt>
                <c:pt idx="7" formatCode="0.0">
                  <c:v>79.102619383350827</c:v>
                </c:pt>
                <c:pt idx="8" formatCode="0.0">
                  <c:v>87.461216157172501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30.8</c:v>
                </c:pt>
                <c:pt idx="2" formatCode="0.0">
                  <c:v>39.205943779886901</c:v>
                </c:pt>
                <c:pt idx="3" formatCode="0.0">
                  <c:v>26.632770765317559</c:v>
                </c:pt>
                <c:pt idx="4" formatCode="0.0">
                  <c:v>25.735003283134589</c:v>
                </c:pt>
                <c:pt idx="5" formatCode="0.0">
                  <c:v>28.778813030595742</c:v>
                </c:pt>
                <c:pt idx="6" formatCode="0.0">
                  <c:v>25.374868652054889</c:v>
                </c:pt>
                <c:pt idx="7" formatCode="0.0">
                  <c:v>25.13100243848336</c:v>
                </c:pt>
                <c:pt idx="8" formatCode="0.0">
                  <c:v>42.787072768881835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21.9</c:v>
                </c:pt>
                <c:pt idx="2">
                  <c:v>22.599999999999998</c:v>
                </c:pt>
                <c:pt idx="3">
                  <c:v>25.4</c:v>
                </c:pt>
                <c:pt idx="4">
                  <c:v>26.1</c:v>
                </c:pt>
                <c:pt idx="5">
                  <c:v>18.7</c:v>
                </c:pt>
                <c:pt idx="6">
                  <c:v>19.899999999999999</c:v>
                </c:pt>
                <c:pt idx="7">
                  <c:v>18.899999999999999</c:v>
                </c:pt>
                <c:pt idx="8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38</c:v>
                </c:pt>
                <c:pt idx="2">
                  <c:v>58.203467350119226</c:v>
                </c:pt>
                <c:pt idx="3">
                  <c:v>46.147290253035358</c:v>
                </c:pt>
                <c:pt idx="4">
                  <c:v>37.802710344246506</c:v>
                </c:pt>
                <c:pt idx="5">
                  <c:v>35.547764493611758</c:v>
                </c:pt>
                <c:pt idx="6">
                  <c:v>28.582823223700185</c:v>
                </c:pt>
                <c:pt idx="7">
                  <c:v>28.259272950905213</c:v>
                </c:pt>
                <c:pt idx="8">
                  <c:v>26.882884752394592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554825802823137E-2"/>
          <c:y val="9.7073486616700067E-2"/>
          <c:w val="0.96689034839435373"/>
          <c:h val="0.75375620888135264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'Dependancy ratio'!$H$3:$H$11</c:f>
              <c:strCache>
                <c:ptCount val="9"/>
                <c:pt idx="0">
                  <c:v>Rwanda</c:v>
                </c:pt>
                <c:pt idx="1">
                  <c:v>  Eastern Province </c:v>
                </c:pt>
                <c:pt idx="2">
                  <c:v>  Ngoma</c:v>
                </c:pt>
                <c:pt idx="3">
                  <c:v>  Nyagatare</c:v>
                </c:pt>
                <c:pt idx="4">
                  <c:v>  Kayonza</c:v>
                </c:pt>
                <c:pt idx="5">
                  <c:v>  Kirehe</c:v>
                </c:pt>
                <c:pt idx="6">
                  <c:v>  Gatsibo</c:v>
                </c:pt>
                <c:pt idx="7">
                  <c:v>  Bugesera</c:v>
                </c:pt>
                <c:pt idx="8">
                  <c:v>  Rwamagana</c:v>
                </c:pt>
              </c:strCache>
            </c:strRef>
          </c:cat>
          <c:val>
            <c:numRef>
              <c:f>'Dependancy ratio'!$I$3:$I$11</c:f>
              <c:numCache>
                <c:formatCode>#,##0</c:formatCode>
                <c:ptCount val="9"/>
                <c:pt idx="0">
                  <c:v>75.885627746582031</c:v>
                </c:pt>
                <c:pt idx="1">
                  <c:v>80.824966430664063</c:v>
                </c:pt>
                <c:pt idx="2">
                  <c:v>82.86138916015625</c:v>
                </c:pt>
                <c:pt idx="3">
                  <c:v>82.688705444335938</c:v>
                </c:pt>
                <c:pt idx="4">
                  <c:v>82.118400573730469</c:v>
                </c:pt>
                <c:pt idx="5">
                  <c:v>82.046241760253906</c:v>
                </c:pt>
                <c:pt idx="6">
                  <c:v>81.950592041015625</c:v>
                </c:pt>
                <c:pt idx="7">
                  <c:v>81.90081787109375</c:v>
                </c:pt>
                <c:pt idx="8">
                  <c:v>72.451644897460938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E3-47AE-9864-7246E45E7F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1686991"/>
        <c:axId val="131698031"/>
      </c:barChart>
      <c:catAx>
        <c:axId val="1316869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1698031"/>
        <c:crosses val="autoZero"/>
        <c:auto val="1"/>
        <c:lblAlgn val="ctr"/>
        <c:lblOffset val="100"/>
        <c:noMultiLvlLbl val="0"/>
      </c:catAx>
      <c:valAx>
        <c:axId val="131698031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1316869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4.5814378810648829E-2"/>
          <c:w val="0.98515348703675931"/>
          <c:h val="0.764911709812740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-2.8806001446878347E-3"/>
                  <c:y val="1.609052768974784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75.400000000000006</c:v>
                </c:pt>
                <c:pt idx="1">
                  <c:v>79.3</c:v>
                </c:pt>
                <c:pt idx="2" formatCode="0.#">
                  <c:v>79.257722315327527</c:v>
                </c:pt>
                <c:pt idx="3" formatCode="0.#">
                  <c:v>77.360076303750972</c:v>
                </c:pt>
                <c:pt idx="4" formatCode="0.#">
                  <c:v>80.068961738367108</c:v>
                </c:pt>
                <c:pt idx="5" formatCode="_(* #,##0_);_(* \(#,##0\);_(* &quot;-&quot;_);_(@_)">
                  <c:v>75</c:v>
                </c:pt>
                <c:pt idx="6" formatCode="0.#">
                  <c:v>78.621481386322813</c:v>
                </c:pt>
                <c:pt idx="7" formatCode="0.#">
                  <c:v>81.14058282582242</c:v>
                </c:pt>
                <c:pt idx="8" formatCode="_-* #,##0.0_-;\-* #,##0.0_-;_-* &quot;-&quot;_-;_-@_-">
                  <c:v>82.008134708662695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1.4403000723437855E-3"/>
                  <c:y val="-3.510701142304766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79</c:v>
                </c:pt>
                <c:pt idx="2">
                  <c:v>87.6</c:v>
                </c:pt>
                <c:pt idx="3">
                  <c:v>85.5</c:v>
                </c:pt>
                <c:pt idx="4">
                  <c:v>79.7</c:v>
                </c:pt>
                <c:pt idx="5">
                  <c:v>77.5</c:v>
                </c:pt>
                <c:pt idx="6">
                  <c:v>77.400000000000006</c:v>
                </c:pt>
                <c:pt idx="7">
                  <c:v>76.599999999999994</c:v>
                </c:pt>
                <c:pt idx="8">
                  <c:v>72.8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'Economic Dep EICV5 &amp; EICV7'!$C$43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EICV7'!$C$44:$C$52</c:f>
              <c:numCache>
                <c:formatCode>0</c:formatCode>
                <c:ptCount val="9"/>
                <c:pt idx="0">
                  <c:v>133.46559999999999</c:v>
                </c:pt>
                <c:pt idx="1">
                  <c:v>132</c:v>
                </c:pt>
                <c:pt idx="2">
                  <c:v>123.9877</c:v>
                </c:pt>
                <c:pt idx="3">
                  <c:v>118.196</c:v>
                </c:pt>
                <c:pt idx="4">
                  <c:v>132.26349999999999</c:v>
                </c:pt>
                <c:pt idx="5">
                  <c:v>136.4161</c:v>
                </c:pt>
                <c:pt idx="6">
                  <c:v>146.7662</c:v>
                </c:pt>
                <c:pt idx="7">
                  <c:v>134.38890000000001</c:v>
                </c:pt>
                <c:pt idx="8">
                  <c:v>138.33869999999999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85-4F3A-AF5E-548848BE432F}"/>
            </c:ext>
          </c:extLst>
        </c:ser>
        <c:ser>
          <c:idx val="1"/>
          <c:order val="1"/>
          <c:tx>
            <c:strRef>
              <c:f>'Economic Dep EICV5 &amp; EICV7'!$D$43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3"/>
              <c:layout>
                <c:manualLayout>
                  <c:x val="1.0758478372775911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D85-4F3A-AF5E-548848BE43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EICV7'!$D$44:$D$52</c:f>
              <c:numCache>
                <c:formatCode>0</c:formatCode>
                <c:ptCount val="9"/>
                <c:pt idx="0">
                  <c:v>106.41289999999999</c:v>
                </c:pt>
                <c:pt idx="1">
                  <c:v>114</c:v>
                </c:pt>
                <c:pt idx="2">
                  <c:v>135.16589999999999</c:v>
                </c:pt>
                <c:pt idx="3">
                  <c:v>118.9667</c:v>
                </c:pt>
                <c:pt idx="4">
                  <c:v>116.107</c:v>
                </c:pt>
                <c:pt idx="5">
                  <c:v>116.7093</c:v>
                </c:pt>
                <c:pt idx="6">
                  <c:v>116.5831</c:v>
                </c:pt>
                <c:pt idx="7">
                  <c:v>89.772030000000001</c:v>
                </c:pt>
                <c:pt idx="8">
                  <c:v>93.360600000000005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D85-4F3A-AF5E-548848BE43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27"/>
        <c:axId val="521330623"/>
        <c:axId val="521328223"/>
      </c:barChart>
      <c:catAx>
        <c:axId val="5213306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28223"/>
        <c:crosses val="autoZero"/>
        <c:auto val="1"/>
        <c:lblAlgn val="ctr"/>
        <c:lblOffset val="100"/>
        <c:noMultiLvlLbl val="0"/>
      </c:catAx>
      <c:valAx>
        <c:axId val="521328223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5213306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592846193105008"/>
          <c:y val="0.90239130359133424"/>
          <c:w val="0.17845833734095207"/>
          <c:h val="7.551156880326365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Ngoma</c:v>
                </c:pt>
                <c:pt idx="3">
                  <c:v>Kirehe</c:v>
                </c:pt>
                <c:pt idx="4">
                  <c:v>Nyagatare</c:v>
                </c:pt>
                <c:pt idx="5">
                  <c:v>Gatsibo</c:v>
                </c:pt>
                <c:pt idx="6">
                  <c:v>Kayonza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69.93531009683997</c:v>
                </c:pt>
                <c:pt idx="2">
                  <c:v>85.656727942220556</c:v>
                </c:pt>
                <c:pt idx="3">
                  <c:v>79.399852079475281</c:v>
                </c:pt>
                <c:pt idx="4">
                  <c:v>75.040259747417409</c:v>
                </c:pt>
                <c:pt idx="5">
                  <c:v>71.623682512327136</c:v>
                </c:pt>
                <c:pt idx="6">
                  <c:v>71.610104389966693</c:v>
                </c:pt>
                <c:pt idx="7">
                  <c:v>55.615103968033644</c:v>
                </c:pt>
                <c:pt idx="8">
                  <c:v>52.989471841554966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Gatsibo</c:v>
                </c:pt>
                <c:pt idx="4">
                  <c:v>Nyagatare</c:v>
                </c:pt>
                <c:pt idx="5">
                  <c:v>Ngoma</c:v>
                </c:pt>
                <c:pt idx="6">
                  <c:v>Kirehe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Any_livestock!$C$4:$C$12</c:f>
              <c:numCache>
                <c:formatCode>General</c:formatCode>
                <c:ptCount val="9"/>
                <c:pt idx="0">
                  <c:v>30.8</c:v>
                </c:pt>
                <c:pt idx="1">
                  <c:v>35.799999999999997</c:v>
                </c:pt>
                <c:pt idx="2" formatCode="0.0">
                  <c:v>38.575417359340989</c:v>
                </c:pt>
                <c:pt idx="3" formatCode="0.0">
                  <c:v>38.462186497666892</c:v>
                </c:pt>
                <c:pt idx="4" formatCode="0.0">
                  <c:v>37.626638659735598</c:v>
                </c:pt>
                <c:pt idx="5" formatCode="0.0">
                  <c:v>35.486247102369774</c:v>
                </c:pt>
                <c:pt idx="6" formatCode="0.0">
                  <c:v>34.959045300690676</c:v>
                </c:pt>
                <c:pt idx="7" formatCode="0.0">
                  <c:v>34.569230084343474</c:v>
                </c:pt>
                <c:pt idx="8" formatCode="0.0">
                  <c:v>30.707566556820737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34-4896-86E3-E6CA46038D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1466331025802393E-3"/>
          <c:y val="5.5702592018927605E-2"/>
          <c:w val="0.96538703587161734"/>
          <c:h val="0.783886474483325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Gatsibo</c:v>
                </c:pt>
                <c:pt idx="3">
                  <c:v>Rwamagana</c:v>
                </c:pt>
                <c:pt idx="4">
                  <c:v>Bugesera</c:v>
                </c:pt>
                <c:pt idx="5">
                  <c:v>Ngoma</c:v>
                </c:pt>
                <c:pt idx="6">
                  <c:v>Kirehe</c:v>
                </c:pt>
                <c:pt idx="7">
                  <c:v>Nyagatare</c:v>
                </c:pt>
                <c:pt idx="8">
                  <c:v>Kayonza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_(* #,##0.0_);_(* \(#,##0.0\);_(* &quot;-&quot;??_);_(@_)">
                  <c:v>71.8</c:v>
                </c:pt>
                <c:pt idx="1">
                  <c:v>55.8</c:v>
                </c:pt>
                <c:pt idx="2" formatCode="_(* #,##0.0_);_(* \(#,##0.0\);_(* &quot;-&quot;??_);_(@_)">
                  <c:v>70.959999999999994</c:v>
                </c:pt>
                <c:pt idx="3" formatCode="_(* #,##0.0_);_(* \(#,##0.0\);_(* &quot;-&quot;??_);_(@_)">
                  <c:v>67.599999999999994</c:v>
                </c:pt>
                <c:pt idx="4" formatCode="_(* #,##0.0_);_(* \(#,##0.0\);_(* &quot;-&quot;??_);_(@_)">
                  <c:v>61.77</c:v>
                </c:pt>
                <c:pt idx="5" formatCode="_(* #,##0.0_);_(* \(#,##0.0\);_(* &quot;-&quot;??_);_(@_)">
                  <c:v>58.75</c:v>
                </c:pt>
                <c:pt idx="6" formatCode="_(* #,##0.0_);_(* \(#,##0.0\);_(* &quot;-&quot;??_);_(@_)">
                  <c:v>52.7</c:v>
                </c:pt>
                <c:pt idx="7" formatCode="_(* #,##0.0_);_(* \(#,##0.0\);_(* &quot;-&quot;??_);_(@_)">
                  <c:v>46.07</c:v>
                </c:pt>
                <c:pt idx="8" formatCode="_(* #,##0.0_);_(* \(#,##0.0\);_(* &quot;-&quot;??_);_(@_)">
                  <c:v>44.29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Eastern Province</c:v>
                </c:pt>
                <c:pt idx="1">
                  <c:v>Ngoma</c:v>
                </c:pt>
                <c:pt idx="2">
                  <c:v>Kirehe</c:v>
                </c:pt>
                <c:pt idx="3">
                  <c:v>Gatsibo</c:v>
                </c:pt>
                <c:pt idx="4">
                  <c:v>Rwamagana</c:v>
                </c:pt>
                <c:pt idx="5">
                  <c:v>Nyagatare</c:v>
                </c:pt>
                <c:pt idx="6">
                  <c:v>Bugesera</c:v>
                </c:pt>
                <c:pt idx="7">
                  <c:v>Kayonza</c:v>
                </c:pt>
              </c:strCache>
            </c:strRef>
          </c:cat>
          <c:val>
            <c:numRef>
              <c:f>Sheet1!$B$2:$B$9</c:f>
              <c:numCache>
                <c:formatCode>#,##0.0</c:formatCode>
                <c:ptCount val="8"/>
                <c:pt idx="0">
                  <c:v>26.644207141895489</c:v>
                </c:pt>
                <c:pt idx="1">
                  <c:v>31.055383160884031</c:v>
                </c:pt>
                <c:pt idx="2">
                  <c:v>30.119649004337219</c:v>
                </c:pt>
                <c:pt idx="3">
                  <c:v>29.110928813330435</c:v>
                </c:pt>
                <c:pt idx="4">
                  <c:v>26.480778118814357</c:v>
                </c:pt>
                <c:pt idx="5">
                  <c:v>25.671328031016937</c:v>
                </c:pt>
                <c:pt idx="6">
                  <c:v>23.660247235424432</c:v>
                </c:pt>
                <c:pt idx="7">
                  <c:v>23.147726730120368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68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0.1744</cdr:x>
      <cdr:y>0.1339</cdr:y>
    </cdr:from>
    <cdr:to>
      <cdr:x>0.21089</cdr:x>
      <cdr:y>0.62835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1408698" y="499940"/>
          <a:ext cx="294742" cy="184619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0.65099</cdr:x>
      <cdr:y>0</cdr:y>
    </cdr:from>
    <cdr:to>
      <cdr:x>0.76618</cdr:x>
      <cdr:y>0.33539</cdr:y>
    </cdr:to>
    <cdr:pic>
      <cdr:nvPicPr>
        <cdr:cNvPr id="2" name="chart">
          <a:extLst xmlns:a="http://schemas.openxmlformats.org/drawingml/2006/main">
            <a:ext uri="{FF2B5EF4-FFF2-40B4-BE49-F238E27FC236}">
              <a16:creationId xmlns:a16="http://schemas.microsoft.com/office/drawing/2014/main" id="{82532FB2-A4D3-4552-8C20-A3F75C0DA8C7}"/>
            </a:ext>
          </a:extLst>
        </cdr:cNvPr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5570243" y="0"/>
          <a:ext cx="985684" cy="1156563"/>
        </a:xfrm>
        <a:prstGeom xmlns:a="http://schemas.openxmlformats.org/drawingml/2006/main" prst="rect">
          <a:avLst/>
        </a:prstGeom>
      </cdr:spPr>
    </cdr:pic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869669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Relationship Id="rId9" Type="http://schemas.openxmlformats.org/officeDocument/2006/relationships/image" Target="../media/image3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KAYONZA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9457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Kayonza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8B41DDD-9074-46EB-A91F-19CCCDE41B5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8570" y="514700"/>
            <a:ext cx="3351341" cy="3672394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EFA1ADD1-4155-4B4F-8AD8-753D5EC0A580}"/>
              </a:ext>
            </a:extLst>
          </p:cNvPr>
          <p:cNvSpPr txBox="1"/>
          <p:nvPr/>
        </p:nvSpPr>
        <p:spPr>
          <a:xfrm>
            <a:off x="1885930" y="4281340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1092607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Kayonza</a:t>
            </a:r>
            <a:r>
              <a:rPr lang="en-US" sz="1800" dirty="0"/>
              <a:t> district</a:t>
            </a:r>
            <a:br>
              <a:rPr lang="en-US" sz="1800" dirty="0"/>
            </a:b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3D3564E-D5CB-4F6C-9818-BAAF9D2E25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4658" y="513383"/>
            <a:ext cx="3826425" cy="3826425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A6504892-9638-4C37-9FAB-EB947B4064D2}"/>
              </a:ext>
            </a:extLst>
          </p:cNvPr>
          <p:cNvSpPr txBox="1"/>
          <p:nvPr/>
        </p:nvSpPr>
        <p:spPr>
          <a:xfrm>
            <a:off x="1886180" y="4343276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814050" y="3800111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DDEAD7AB-FB60-4D9F-9650-983696B60C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9744159"/>
              </p:ext>
            </p:extLst>
          </p:nvPr>
        </p:nvGraphicFramePr>
        <p:xfrm>
          <a:off x="852990" y="744483"/>
          <a:ext cx="5378138" cy="30041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73768">
                  <a:extLst>
                    <a:ext uri="{9D8B030D-6E8A-4147-A177-3AD203B41FA5}">
                      <a16:colId xmlns:a16="http://schemas.microsoft.com/office/drawing/2014/main" val="341585441"/>
                    </a:ext>
                  </a:extLst>
                </a:gridCol>
                <a:gridCol w="1100789">
                  <a:extLst>
                    <a:ext uri="{9D8B030D-6E8A-4147-A177-3AD203B41FA5}">
                      <a16:colId xmlns:a16="http://schemas.microsoft.com/office/drawing/2014/main" val="4135624093"/>
                    </a:ext>
                  </a:extLst>
                </a:gridCol>
                <a:gridCol w="833455">
                  <a:extLst>
                    <a:ext uri="{9D8B030D-6E8A-4147-A177-3AD203B41FA5}">
                      <a16:colId xmlns:a16="http://schemas.microsoft.com/office/drawing/2014/main" val="2932278095"/>
                    </a:ext>
                  </a:extLst>
                </a:gridCol>
                <a:gridCol w="2170126">
                  <a:extLst>
                    <a:ext uri="{9D8B030D-6E8A-4147-A177-3AD203B41FA5}">
                      <a16:colId xmlns:a16="http://schemas.microsoft.com/office/drawing/2014/main" val="557020334"/>
                    </a:ext>
                  </a:extLst>
                </a:gridCol>
              </a:tblGrid>
              <a:tr h="174880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u="none" strike="noStrike" dirty="0">
                          <a:effectLst/>
                        </a:rPr>
                        <a:t> 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>
                          <a:effectLst/>
                        </a:rPr>
                        <a:t>2012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>
                          <a:effectLst/>
                        </a:rPr>
                        <a:t>2022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>
                          <a:effectLst/>
                        </a:rPr>
                        <a:t>% increase from 2012-2022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2640030652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 dirty="0">
                          <a:effectLst/>
                        </a:rPr>
                        <a:t>Rwanda</a:t>
                      </a:r>
                      <a:endParaRPr lang="rw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 dirty="0">
                          <a:effectLst/>
                        </a:rPr>
                        <a:t>10,515,973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13,246,394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26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3792591709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Eastern Province </a:t>
                      </a:r>
                      <a:endParaRPr lang="rw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2,595,703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3,563,145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3593701842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Kayonza district </a:t>
                      </a:r>
                      <a:endParaRPr lang="rw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344,157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457,156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1064953667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Gahini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32,650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46,009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41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281997774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Kabare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34,460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40,228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3617910650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Kabarondo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30,588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37,839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24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3615335927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Mukarange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42,055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54,818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30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3270766633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Murama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19,945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23,381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214452190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Murundi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35,742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57,809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62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1800431142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Mwiri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22,933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37,931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65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394401339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Ndego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18,918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24,389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29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4279702508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Nyamirama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30,528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38,562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26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136673900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Rukara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31,176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38,231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2443345150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Ruramira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16,937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21,185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25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1343665219"/>
                  </a:ext>
                </a:extLst>
              </a:tr>
              <a:tr h="17488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Rwinkwavu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28,225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36,774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877" marR="4877" marT="487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30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877" marR="4877" marT="4877" marB="0" anchor="b"/>
                </a:tc>
                <a:extLst>
                  <a:ext uri="{0D108BD9-81ED-4DB2-BD59-A6C34878D82A}">
                    <a16:rowId xmlns:a16="http://schemas.microsoft.com/office/drawing/2014/main" val="41995160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348098" y="4218086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4775504" y="4310307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A1FD731-066F-4EC0-994F-1018651F40F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38585" y="767985"/>
            <a:ext cx="5097586" cy="318402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A8CADB3-6C05-41E0-9D85-F8D6AA4E26F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72000" y="641261"/>
            <a:ext cx="3406076" cy="37128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1886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Kayonza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653990" y="3097198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34159B3C-ADE9-4899-8DC2-17420C71E6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2208555"/>
              </p:ext>
            </p:extLst>
          </p:nvPr>
        </p:nvGraphicFramePr>
        <p:xfrm>
          <a:off x="1561769" y="859418"/>
          <a:ext cx="5217506" cy="20498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13118">
                  <a:extLst>
                    <a:ext uri="{9D8B030D-6E8A-4147-A177-3AD203B41FA5}">
                      <a16:colId xmlns:a16="http://schemas.microsoft.com/office/drawing/2014/main" val="404218016"/>
                    </a:ext>
                  </a:extLst>
                </a:gridCol>
                <a:gridCol w="813118">
                  <a:extLst>
                    <a:ext uri="{9D8B030D-6E8A-4147-A177-3AD203B41FA5}">
                      <a16:colId xmlns:a16="http://schemas.microsoft.com/office/drawing/2014/main" val="867892256"/>
                    </a:ext>
                  </a:extLst>
                </a:gridCol>
                <a:gridCol w="813118">
                  <a:extLst>
                    <a:ext uri="{9D8B030D-6E8A-4147-A177-3AD203B41FA5}">
                      <a16:colId xmlns:a16="http://schemas.microsoft.com/office/drawing/2014/main" val="3342758155"/>
                    </a:ext>
                  </a:extLst>
                </a:gridCol>
                <a:gridCol w="813118">
                  <a:extLst>
                    <a:ext uri="{9D8B030D-6E8A-4147-A177-3AD203B41FA5}">
                      <a16:colId xmlns:a16="http://schemas.microsoft.com/office/drawing/2014/main" val="1800995753"/>
                    </a:ext>
                  </a:extLst>
                </a:gridCol>
                <a:gridCol w="1965034">
                  <a:extLst>
                    <a:ext uri="{9D8B030D-6E8A-4147-A177-3AD203B41FA5}">
                      <a16:colId xmlns:a16="http://schemas.microsoft.com/office/drawing/2014/main" val="335735050"/>
                    </a:ext>
                  </a:extLst>
                </a:gridCol>
              </a:tblGrid>
              <a:tr h="309990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Female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b="1" u="none" strike="noStrike" dirty="0">
                          <a:effectLst/>
                        </a:rPr>
                        <a:t>Population density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824892667"/>
                  </a:ext>
                </a:extLst>
              </a:tr>
              <a:tr h="16709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468,815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227,292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241,523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346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174768103"/>
                  </a:ext>
                </a:extLst>
              </a:tr>
              <a:tr h="16709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482,703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234,185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248,518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357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590222959"/>
                  </a:ext>
                </a:extLst>
              </a:tr>
              <a:tr h="16709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496,930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241,235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255,695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367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575758925"/>
                  </a:ext>
                </a:extLst>
              </a:tr>
              <a:tr h="16709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511,488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248,436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263,052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378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117806176"/>
                  </a:ext>
                </a:extLst>
              </a:tr>
              <a:tr h="16709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526,365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255,781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270,584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389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972695050"/>
                  </a:ext>
                </a:extLst>
              </a:tr>
              <a:tr h="16709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541,564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263,270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278,294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400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46206344"/>
                  </a:ext>
                </a:extLst>
              </a:tr>
              <a:tr h="16709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557,052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270,890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286,162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411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134905488"/>
                  </a:ext>
                </a:extLst>
              </a:tr>
              <a:tr h="16709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572,808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278,635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294,173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423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854376441"/>
                  </a:ext>
                </a:extLst>
              </a:tr>
              <a:tr h="16709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588,810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286,487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302,323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435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01110315"/>
                  </a:ext>
                </a:extLst>
              </a:tr>
              <a:tr h="16709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605,073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294,459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310,614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447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07889373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50066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54561679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Kayonza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267375" y="3543534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1CBE13B-232D-40B1-8025-4E696C78AD1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7290" y="625006"/>
            <a:ext cx="4497443" cy="281625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35B35B0-9A36-4051-94C7-C079EA99013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52257" y="750812"/>
            <a:ext cx="4012444" cy="2552458"/>
          </a:xfrm>
          <a:prstGeom prst="rect">
            <a:avLst/>
          </a:prstGeom>
        </p:spPr>
      </p:pic>
      <p:sp>
        <p:nvSpPr>
          <p:cNvPr id="106" name="TextBox 105">
            <a:extLst>
              <a:ext uri="{FF2B5EF4-FFF2-40B4-BE49-F238E27FC236}">
                <a16:creationId xmlns:a16="http://schemas.microsoft.com/office/drawing/2014/main" id="{208AFF37-09A2-49E8-9FA9-BC4C690A7E93}"/>
              </a:ext>
            </a:extLst>
          </p:cNvPr>
          <p:cNvSpPr txBox="1"/>
          <p:nvPr/>
        </p:nvSpPr>
        <p:spPr>
          <a:xfrm>
            <a:off x="4608946" y="3356008"/>
            <a:ext cx="296267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</a:t>
            </a:r>
            <a:r>
              <a:rPr lang="en-US" sz="700" dirty="0" err="1"/>
              <a:t>Fouth</a:t>
            </a:r>
            <a:r>
              <a:rPr lang="en-US" sz="700" dirty="0"/>
              <a:t> Rwanda population and housing census, NISR (2022)  </a:t>
            </a:r>
            <a:endParaRPr lang="en-RW" sz="7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3384A16-DC4E-4BBE-B35A-976F22D5596B}"/>
              </a:ext>
            </a:extLst>
          </p:cNvPr>
          <p:cNvSpPr txBox="1"/>
          <p:nvPr/>
        </p:nvSpPr>
        <p:spPr>
          <a:xfrm>
            <a:off x="3175543" y="1200150"/>
            <a:ext cx="112562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/>
              <a:t>Kayonza</a:t>
            </a:r>
            <a:r>
              <a:rPr lang="en-US" sz="1100" dirty="0"/>
              <a:t>, 2022</a:t>
            </a:r>
            <a:endParaRPr lang="en-RW" sz="1100" dirty="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5A26A7C9-FDD6-4EA8-9C79-A8D55120FBD8}"/>
              </a:ext>
            </a:extLst>
          </p:cNvPr>
          <p:cNvSpPr txBox="1"/>
          <p:nvPr/>
        </p:nvSpPr>
        <p:spPr>
          <a:xfrm>
            <a:off x="6863779" y="1213990"/>
            <a:ext cx="112562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/>
              <a:t>Kayonza</a:t>
            </a:r>
            <a:r>
              <a:rPr lang="en-US" sz="1100" dirty="0"/>
              <a:t>, 2012</a:t>
            </a:r>
            <a:endParaRPr lang="en-RW" sz="11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758728" y="352877"/>
            <a:ext cx="283719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4484" y="62501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F39891B-099E-99ED-2D21-394919418AE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726265"/>
              </p:ext>
            </p:extLst>
          </p:nvPr>
        </p:nvGraphicFramePr>
        <p:xfrm>
          <a:off x="381000" y="703516"/>
          <a:ext cx="8438627" cy="32954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FCEE283-B60C-4367-A7D7-9F7C7E276B31}"/>
              </a:ext>
            </a:extLst>
          </p:cNvPr>
          <p:cNvSpPr/>
          <p:nvPr/>
        </p:nvSpPr>
        <p:spPr>
          <a:xfrm>
            <a:off x="4075405" y="766112"/>
            <a:ext cx="828332" cy="150083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105477FB-9D54-4DC7-8124-95B6DC470CFD}"/>
              </a:ext>
            </a:extLst>
          </p:cNvPr>
          <p:cNvSpPr txBox="1"/>
          <p:nvPr/>
        </p:nvSpPr>
        <p:spPr>
          <a:xfrm>
            <a:off x="775040" y="408044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8722667"/>
              </p:ext>
            </p:extLst>
          </p:nvPr>
        </p:nvGraphicFramePr>
        <p:xfrm>
          <a:off x="163196" y="735397"/>
          <a:ext cx="8817607" cy="3617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>
            <a:off x="5203076" y="866634"/>
            <a:ext cx="816723" cy="147651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054D7B77-BC2F-EB3E-233A-A081367E75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5042917"/>
              </p:ext>
            </p:extLst>
          </p:nvPr>
        </p:nvGraphicFramePr>
        <p:xfrm>
          <a:off x="301363" y="887918"/>
          <a:ext cx="8556619" cy="3448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5503116"/>
              </p:ext>
            </p:extLst>
          </p:nvPr>
        </p:nvGraphicFramePr>
        <p:xfrm>
          <a:off x="495617" y="894864"/>
          <a:ext cx="8152765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B60984E-5CA6-463A-BAAE-D6ADE8B80606}"/>
              </a:ext>
            </a:extLst>
          </p:cNvPr>
          <p:cNvSpPr/>
          <p:nvPr/>
        </p:nvSpPr>
        <p:spPr>
          <a:xfrm>
            <a:off x="6019800" y="1087828"/>
            <a:ext cx="616216" cy="133152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1500153"/>
              </p:ext>
            </p:extLst>
          </p:nvPr>
        </p:nvGraphicFramePr>
        <p:xfrm>
          <a:off x="458473" y="974091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730738A-8B93-45A2-BDD8-AF6D35B913C6}"/>
              </a:ext>
            </a:extLst>
          </p:cNvPr>
          <p:cNvSpPr/>
          <p:nvPr/>
        </p:nvSpPr>
        <p:spPr>
          <a:xfrm>
            <a:off x="2209801" y="999843"/>
            <a:ext cx="939227" cy="102200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8313480"/>
              </p:ext>
            </p:extLst>
          </p:nvPr>
        </p:nvGraphicFramePr>
        <p:xfrm>
          <a:off x="53340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BAC5724-69BE-454C-B8B4-8772F6D09126}"/>
              </a:ext>
            </a:extLst>
          </p:cNvPr>
          <p:cNvSpPr/>
          <p:nvPr/>
        </p:nvSpPr>
        <p:spPr>
          <a:xfrm>
            <a:off x="7518558" y="1322481"/>
            <a:ext cx="743406" cy="182736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</a:t>
            </a:r>
            <a:endParaRPr lang="en-RW" sz="1050" b="1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C49B46C-BF88-29B5-0A16-3B719B958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3493919"/>
              </p:ext>
            </p:extLst>
          </p:nvPr>
        </p:nvGraphicFramePr>
        <p:xfrm>
          <a:off x="1283334" y="981203"/>
          <a:ext cx="6577331" cy="3157368"/>
        </p:xfrm>
        <a:graphic>
          <a:graphicData uri="http://schemas.openxmlformats.org/drawingml/2006/table">
            <a:tbl>
              <a:tblPr/>
              <a:tblGrid>
                <a:gridCol w="1180547">
                  <a:extLst>
                    <a:ext uri="{9D8B030D-6E8A-4147-A177-3AD203B41FA5}">
                      <a16:colId xmlns:a16="http://schemas.microsoft.com/office/drawing/2014/main" val="718334355"/>
                    </a:ext>
                  </a:extLst>
                </a:gridCol>
                <a:gridCol w="1770820">
                  <a:extLst>
                    <a:ext uri="{9D8B030D-6E8A-4147-A177-3AD203B41FA5}">
                      <a16:colId xmlns:a16="http://schemas.microsoft.com/office/drawing/2014/main" val="570308358"/>
                    </a:ext>
                  </a:extLst>
                </a:gridCol>
                <a:gridCol w="1599113">
                  <a:extLst>
                    <a:ext uri="{9D8B030D-6E8A-4147-A177-3AD203B41FA5}">
                      <a16:colId xmlns:a16="http://schemas.microsoft.com/office/drawing/2014/main" val="2134535700"/>
                    </a:ext>
                  </a:extLst>
                </a:gridCol>
                <a:gridCol w="930630">
                  <a:extLst>
                    <a:ext uri="{9D8B030D-6E8A-4147-A177-3AD203B41FA5}">
                      <a16:colId xmlns:a16="http://schemas.microsoft.com/office/drawing/2014/main" val="3863306607"/>
                    </a:ext>
                  </a:extLst>
                </a:gridCol>
                <a:gridCol w="1096221">
                  <a:extLst>
                    <a:ext uri="{9D8B030D-6E8A-4147-A177-3AD203B41FA5}">
                      <a16:colId xmlns:a16="http://schemas.microsoft.com/office/drawing/2014/main" val="2839429735"/>
                    </a:ext>
                  </a:extLst>
                </a:gridCol>
              </a:tblGrid>
              <a:tr h="68942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and Park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207122"/>
                  </a:ext>
                </a:extLst>
              </a:tr>
              <a:tr h="4542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36638458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Rwamagana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32607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Nyagatare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181.4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145.1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117621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Gatsibo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135.8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77.4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76.9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-0.60%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856234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Kayonza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147.2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93.6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-0.80%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619828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Kirehe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114.2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831562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Ngoma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80.3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55.6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752015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Bugesera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120.2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72.3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3.90%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427709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8363960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AC024A8-6076-424F-8D18-C406A73AD20A}"/>
              </a:ext>
            </a:extLst>
          </p:cNvPr>
          <p:cNvSpPr/>
          <p:nvPr/>
        </p:nvSpPr>
        <p:spPr>
          <a:xfrm flipH="1">
            <a:off x="7384168" y="1428750"/>
            <a:ext cx="928255" cy="11430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46694732"/>
              </p:ext>
            </p:extLst>
          </p:nvPr>
        </p:nvGraphicFramePr>
        <p:xfrm>
          <a:off x="615861" y="1017627"/>
          <a:ext cx="7912277" cy="3324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74E7777-01C1-4E7D-9C94-0B3AFCE4ECB0}"/>
              </a:ext>
            </a:extLst>
          </p:cNvPr>
          <p:cNvSpPr/>
          <p:nvPr/>
        </p:nvSpPr>
        <p:spPr>
          <a:xfrm>
            <a:off x="6419901" y="1123950"/>
            <a:ext cx="859853" cy="17526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Eastern Province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906C195-A54C-0FB3-67F8-6838D357E0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2232966"/>
              </p:ext>
            </p:extLst>
          </p:nvPr>
        </p:nvGraphicFramePr>
        <p:xfrm>
          <a:off x="459105" y="1048976"/>
          <a:ext cx="8448673" cy="3120431"/>
        </p:xfrm>
        <a:graphic>
          <a:graphicData uri="http://schemas.openxmlformats.org/drawingml/2006/table">
            <a:tbl>
              <a:tblPr/>
              <a:tblGrid>
                <a:gridCol w="3234260">
                  <a:extLst>
                    <a:ext uri="{9D8B030D-6E8A-4147-A177-3AD203B41FA5}">
                      <a16:colId xmlns:a16="http://schemas.microsoft.com/office/drawing/2014/main" val="2570423082"/>
                    </a:ext>
                  </a:extLst>
                </a:gridCol>
                <a:gridCol w="2046164">
                  <a:extLst>
                    <a:ext uri="{9D8B030D-6E8A-4147-A177-3AD203B41FA5}">
                      <a16:colId xmlns:a16="http://schemas.microsoft.com/office/drawing/2014/main" val="3731794286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828568534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159290242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903761918"/>
                    </a:ext>
                  </a:extLst>
                </a:gridCol>
              </a:tblGrid>
              <a:tr h="26974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9309627"/>
                  </a:ext>
                </a:extLst>
              </a:tr>
              <a:tr h="2697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4950066"/>
                  </a:ext>
                </a:extLst>
              </a:tr>
              <a:tr h="451999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076605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893701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3988403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4531738"/>
                  </a:ext>
                </a:extLst>
              </a:tr>
              <a:tr h="24115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224460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280304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7026303"/>
                  </a:ext>
                </a:extLst>
              </a:tr>
              <a:tr h="26934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376819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37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Eastern Province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17877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0265DCD-4266-40DC-993B-14B24DA43BBD}"/>
              </a:ext>
            </a:extLst>
          </p:cNvPr>
          <p:cNvSpPr/>
          <p:nvPr/>
        </p:nvSpPr>
        <p:spPr>
          <a:xfrm>
            <a:off x="5130687" y="1094882"/>
            <a:ext cx="789152" cy="178166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68153E0-CD8B-F6CE-78BC-8DC4D5165E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6600892"/>
              </p:ext>
            </p:extLst>
          </p:nvPr>
        </p:nvGraphicFramePr>
        <p:xfrm>
          <a:off x="304800" y="1012623"/>
          <a:ext cx="8298181" cy="3270608"/>
        </p:xfrm>
        <a:graphic>
          <a:graphicData uri="http://schemas.openxmlformats.org/drawingml/2006/table">
            <a:tbl>
              <a:tblPr/>
              <a:tblGrid>
                <a:gridCol w="1856821">
                  <a:extLst>
                    <a:ext uri="{9D8B030D-6E8A-4147-A177-3AD203B41FA5}">
                      <a16:colId xmlns:a16="http://schemas.microsoft.com/office/drawing/2014/main" val="50927360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05913468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50469865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32853317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452587060"/>
                    </a:ext>
                  </a:extLst>
                </a:gridCol>
              </a:tblGrid>
              <a:tr h="269218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2372376"/>
                  </a:ext>
                </a:extLst>
              </a:tr>
              <a:tr h="643912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393690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7757941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5790509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660057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1585390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7945858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1460792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5925476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763648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130218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721459" y="477851"/>
            <a:ext cx="525093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4405749"/>
              </p:ext>
            </p:extLst>
          </p:nvPr>
        </p:nvGraphicFramePr>
        <p:xfrm>
          <a:off x="609600" y="865662"/>
          <a:ext cx="8153400" cy="3477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610257" y="102541"/>
            <a:ext cx="543051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1C7B2EA2-D94B-49B2-9842-0719A3BF2798}"/>
              </a:ext>
            </a:extLst>
          </p:cNvPr>
          <p:cNvSpPr/>
          <p:nvPr/>
        </p:nvSpPr>
        <p:spPr>
          <a:xfrm>
            <a:off x="2499804" y="1200150"/>
            <a:ext cx="776796" cy="12954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88217" y="132874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83260309"/>
              </p:ext>
            </p:extLst>
          </p:nvPr>
        </p:nvGraphicFramePr>
        <p:xfrm>
          <a:off x="533400" y="673785"/>
          <a:ext cx="8077200" cy="40626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9" name="Oval 248">
            <a:extLst>
              <a:ext uri="{FF2B5EF4-FFF2-40B4-BE49-F238E27FC236}">
                <a16:creationId xmlns:a16="http://schemas.microsoft.com/office/drawing/2014/main" id="{072BCA7E-27CB-4CDA-8395-451A79DC1094}"/>
              </a:ext>
            </a:extLst>
          </p:cNvPr>
          <p:cNvSpPr/>
          <p:nvPr/>
        </p:nvSpPr>
        <p:spPr>
          <a:xfrm>
            <a:off x="3338572" y="741640"/>
            <a:ext cx="778919" cy="143768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247" name="object 176">
            <a:extLst>
              <a:ext uri="{FF2B5EF4-FFF2-40B4-BE49-F238E27FC236}">
                <a16:creationId xmlns:a16="http://schemas.microsoft.com/office/drawing/2014/main" id="{B0D311AD-76BB-4785-AA68-FF11E0BC5AB5}"/>
              </a:ext>
            </a:extLst>
          </p:cNvPr>
          <p:cNvGrpSpPr/>
          <p:nvPr/>
        </p:nvGrpSpPr>
        <p:grpSpPr>
          <a:xfrm flipV="1">
            <a:off x="1537125" y="477849"/>
            <a:ext cx="5397075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B5CD9F0F-F0A2-4D3E-B5F2-0F9DCDABDB8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1E8A5347-6272-43D0-B89B-06037855156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9AD369B9-EFEF-4B25-9908-A9E7ADCF7DF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5346" y="125871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05223368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A75DB1-37B9-4956-9849-BE280EE9578D}"/>
              </a:ext>
            </a:extLst>
          </p:cNvPr>
          <p:cNvSpPr/>
          <p:nvPr/>
        </p:nvSpPr>
        <p:spPr>
          <a:xfrm>
            <a:off x="5060340" y="895350"/>
            <a:ext cx="819493" cy="152082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9B43F1E7-A703-4F74-B9F6-C09E90B5C56D}"/>
              </a:ext>
            </a:extLst>
          </p:cNvPr>
          <p:cNvGrpSpPr/>
          <p:nvPr/>
        </p:nvGrpSpPr>
        <p:grpSpPr>
          <a:xfrm flipV="1">
            <a:off x="1104963" y="849631"/>
            <a:ext cx="632401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D2E7782-7F98-4D93-B1FD-39AFE3755F4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A856325-12DC-4799-9281-9A12B9FD49A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1B2C4B0-D99B-41A4-895D-2A64A85F7EE4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8325" y="127866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48698045"/>
              </p:ext>
            </p:extLst>
          </p:nvPr>
        </p:nvGraphicFramePr>
        <p:xfrm>
          <a:off x="305070" y="831382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0D95893-D799-49B7-A749-3068E1314404}"/>
              </a:ext>
            </a:extLst>
          </p:cNvPr>
          <p:cNvSpPr/>
          <p:nvPr/>
        </p:nvSpPr>
        <p:spPr>
          <a:xfrm>
            <a:off x="2289187" y="854176"/>
            <a:ext cx="893774" cy="224424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6E86144C-3245-4032-A424-A367692526C8}"/>
              </a:ext>
            </a:extLst>
          </p:cNvPr>
          <p:cNvGrpSpPr/>
          <p:nvPr/>
        </p:nvGrpSpPr>
        <p:grpSpPr>
          <a:xfrm flipV="1">
            <a:off x="2000960" y="433983"/>
            <a:ext cx="4449646" cy="52253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87DD034-F345-4DF5-A9B5-9CAC692C60E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9CCC786-CCC8-41FA-991C-6AD456736A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1A49698C-1377-4836-8002-E8971425ABA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35" y="125078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1708855"/>
              </p:ext>
            </p:extLst>
          </p:nvPr>
        </p:nvGraphicFramePr>
        <p:xfrm>
          <a:off x="152399" y="574596"/>
          <a:ext cx="8632674" cy="3753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61C310-88C0-407C-BAE9-B6002D2873A5}"/>
              </a:ext>
            </a:extLst>
          </p:cNvPr>
          <p:cNvSpPr/>
          <p:nvPr/>
        </p:nvSpPr>
        <p:spPr>
          <a:xfrm>
            <a:off x="3215982" y="908541"/>
            <a:ext cx="792544" cy="188609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461CA-4694-44E2-B4E5-130BD57830C4}"/>
              </a:ext>
            </a:extLst>
          </p:cNvPr>
          <p:cNvGrpSpPr/>
          <p:nvPr/>
        </p:nvGrpSpPr>
        <p:grpSpPr>
          <a:xfrm flipV="1">
            <a:off x="2548064" y="434347"/>
            <a:ext cx="3294736" cy="51888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E50F4F5F-BB15-4668-9668-E3932405801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B4099F9-FD98-4057-9024-D22454C1ACB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DD19E00-857C-4474-AD5E-D7AED4DFC9F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65622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0751532"/>
              </p:ext>
            </p:extLst>
          </p:nvPr>
        </p:nvGraphicFramePr>
        <p:xfrm>
          <a:off x="2286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85BD661-D555-4D91-ABCE-984E55830ED3}"/>
              </a:ext>
            </a:extLst>
          </p:cNvPr>
          <p:cNvSpPr/>
          <p:nvPr/>
        </p:nvSpPr>
        <p:spPr>
          <a:xfrm>
            <a:off x="6019800" y="1056690"/>
            <a:ext cx="1189673" cy="227250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9FDE526-BBC9-47D6-A9CD-009D6EC5BCAE}"/>
              </a:ext>
            </a:extLst>
          </p:cNvPr>
          <p:cNvGrpSpPr/>
          <p:nvPr/>
        </p:nvGrpSpPr>
        <p:grpSpPr>
          <a:xfrm flipV="1">
            <a:off x="1873307" y="772270"/>
            <a:ext cx="5539258" cy="4687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CDCED5F-513B-41A1-BB3D-50F111FBE73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06853A1-2B09-4DCC-9E89-01572BA7DC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51C704E-1AB8-4390-8F6D-6E4A7F70F3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135341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09986890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CB71A96-8866-4ADF-971B-F724C28B7F2C}"/>
              </a:ext>
            </a:extLst>
          </p:cNvPr>
          <p:cNvSpPr/>
          <p:nvPr/>
        </p:nvSpPr>
        <p:spPr>
          <a:xfrm>
            <a:off x="5060340" y="971550"/>
            <a:ext cx="939140" cy="214995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DD0CB-DD08-4EE4-954D-DECC11159ED2}"/>
              </a:ext>
            </a:extLst>
          </p:cNvPr>
          <p:cNvGrpSpPr/>
          <p:nvPr/>
        </p:nvGrpSpPr>
        <p:grpSpPr>
          <a:xfrm flipV="1">
            <a:off x="2305435" y="398446"/>
            <a:ext cx="4533129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C85D96E-A089-4D66-962E-729FDF199A4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6E1B804-475C-4279-B1C6-F8AA86F015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E276A36-F71B-4E79-895F-F35CD833544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pic>
        <p:nvPicPr>
          <p:cNvPr id="249" name="Picture 248" descr="A map of a country&#10;&#10;AI-generated content may be incorrect.">
            <a:extLst>
              <a:ext uri="{FF2B5EF4-FFF2-40B4-BE49-F238E27FC236}">
                <a16:creationId xmlns:a16="http://schemas.microsoft.com/office/drawing/2014/main" id="{05DB637B-6166-243A-3E5E-04276EF6333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57150"/>
            <a:ext cx="5867400" cy="4600019"/>
          </a:xfrm>
          <a:prstGeom prst="rect">
            <a:avLst/>
          </a:prstGeom>
        </p:spPr>
      </p:pic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2743200" cy="8002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Eastern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4023" y="132275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4882210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2867BF0-AE79-49F6-A4E8-9006D1DFCB34}"/>
              </a:ext>
            </a:extLst>
          </p:cNvPr>
          <p:cNvSpPr/>
          <p:nvPr/>
        </p:nvSpPr>
        <p:spPr>
          <a:xfrm>
            <a:off x="6779272" y="1955165"/>
            <a:ext cx="1181171" cy="161416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4BAFBFD-DCAF-4914-9D50-826696B05906}"/>
              </a:ext>
            </a:extLst>
          </p:cNvPr>
          <p:cNvGrpSpPr/>
          <p:nvPr/>
        </p:nvGrpSpPr>
        <p:grpSpPr>
          <a:xfrm flipV="1">
            <a:off x="2091769" y="646575"/>
            <a:ext cx="504626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E65B2CD-CA4E-4D54-9E8F-5345473FA25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44F5B9F-3E18-4CBC-9EBC-F77D46EF061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F4B7E08C-80F8-4B04-A743-06EF388F01D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57F7F02-8567-C786-99FE-9824A9D781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5250250"/>
              </p:ext>
            </p:extLst>
          </p:nvPr>
        </p:nvGraphicFramePr>
        <p:xfrm>
          <a:off x="457200" y="1047751"/>
          <a:ext cx="8227061" cy="3114035"/>
        </p:xfrm>
        <a:graphic>
          <a:graphicData uri="http://schemas.openxmlformats.org/drawingml/2006/table">
            <a:tbl>
              <a:tblPr/>
              <a:tblGrid>
                <a:gridCol w="2803295">
                  <a:extLst>
                    <a:ext uri="{9D8B030D-6E8A-4147-A177-3AD203B41FA5}">
                      <a16:colId xmlns:a16="http://schemas.microsoft.com/office/drawing/2014/main" val="145960355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76661338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915854369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206625646"/>
                    </a:ext>
                  </a:extLst>
                </a:gridCol>
              </a:tblGrid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590436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8725243"/>
                  </a:ext>
                </a:extLst>
              </a:tr>
              <a:tr h="3327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2642905"/>
                  </a:ext>
                </a:extLst>
              </a:tr>
              <a:tr h="34126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613327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5552495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3495458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82.9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3351181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316049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7492653"/>
                  </a:ext>
                </a:extLst>
              </a:tr>
              <a:tr h="34979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697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4724670" y="1687125"/>
            <a:ext cx="1998430" cy="3503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The Eastern Province ranks </a:t>
            </a:r>
            <a:r>
              <a:rPr lang="en-US" sz="900" b="1" spc="-25" dirty="0">
                <a:solidFill>
                  <a:srgbClr val="005CAA"/>
                </a:solidFill>
                <a:latin typeface="Tahoma"/>
                <a:cs typeface="Tahoma"/>
              </a:rPr>
              <a:t>third</a:t>
            </a: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 in terms of the population living in poverty.</a:t>
            </a:r>
            <a:endParaRPr sz="900" spc="-25" dirty="0">
              <a:solidFill>
                <a:srgbClr val="005CAA"/>
              </a:solidFill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93406" y="41107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248983"/>
          </a:xfrm>
        </p:spPr>
        <p:txBody>
          <a:bodyPr/>
          <a:lstStyle/>
          <a:p>
            <a:r>
              <a:rPr lang="en-US" sz="1800" dirty="0"/>
              <a:t>Trend of Poverty rate in Eastern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24756055"/>
              </p:ext>
            </p:extLst>
          </p:nvPr>
        </p:nvGraphicFramePr>
        <p:xfrm>
          <a:off x="257488" y="612378"/>
          <a:ext cx="8524240" cy="3950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7933443-27DA-4137-A934-007ED25623F0}"/>
              </a:ext>
            </a:extLst>
          </p:cNvPr>
          <p:cNvSpPr/>
          <p:nvPr/>
        </p:nvSpPr>
        <p:spPr>
          <a:xfrm>
            <a:off x="1974495" y="748668"/>
            <a:ext cx="1174533" cy="289496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4079</TotalTime>
  <Words>1886</Words>
  <Application>Microsoft Office PowerPoint</Application>
  <PresentationFormat>On-screen Show (16:9)</PresentationFormat>
  <Paragraphs>665</Paragraphs>
  <Slides>44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 in Eastern Province  </vt:lpstr>
      <vt:lpstr>Poverty rate by Sectors of Kayonza district </vt:lpstr>
      <vt:lpstr>Poverty rate by Cells of Kayonza district 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Kayonza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Eastern Province</vt:lpstr>
      <vt:lpstr>Proportion of population aged 16+ and 16-30 years who have ever attended secondary school in Eastern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325</cp:revision>
  <dcterms:created xsi:type="dcterms:W3CDTF">2025-04-16T12:56:48Z</dcterms:created>
  <dcterms:modified xsi:type="dcterms:W3CDTF">2025-07-16T12:58:33Z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