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905291044226941E-3"/>
          <c:y val="6.7621763319514498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85580389111E-2"/>
          <c:y val="4.800005754731735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678160919540231E-2"/>
          <c:y val="3.6184210526315791E-2"/>
          <c:w val="0.9683908045977011"/>
          <c:h val="0.726197938251139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64794130609162E-2"/>
          <c:y val="8.9365781245448278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50798348781057E-2"/>
          <c:y val="3.0841758405213957E-2"/>
          <c:w val="0.96572941817898594"/>
          <c:h val="0.790596602853166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0.26581</cdr:x>
      <cdr:y>0.1339</cdr:y>
    </cdr:from>
    <cdr:to>
      <cdr:x>0.30354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2147037" y="4999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0.8793</cdr:x>
      <cdr:y>0.00547</cdr:y>
    </cdr:from>
    <cdr:to>
      <cdr:x>0.98778</cdr:x>
      <cdr:y>0.41736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7523845" y="18879"/>
          <a:ext cx="928222" cy="1420360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KIREHE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Kirehe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0E7DDE9-5C77-4101-81EE-58E840532B7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1232" y="622102"/>
            <a:ext cx="3451743" cy="378241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8E5AC9D5-0AAE-4F74-8ED2-27626F87A331}"/>
              </a:ext>
            </a:extLst>
          </p:cNvPr>
          <p:cNvSpPr txBox="1"/>
          <p:nvPr/>
        </p:nvSpPr>
        <p:spPr>
          <a:xfrm>
            <a:off x="2261362" y="438932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Kirehe</a:t>
            </a:r>
            <a:r>
              <a:rPr lang="en-US" sz="1800" dirty="0"/>
              <a:t>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D09E73-2668-41C1-9BA1-23C8BCC43EE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8139" y="611581"/>
            <a:ext cx="3747289" cy="3747289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536837CF-7667-4E72-973D-C0AC29DE8FD1}"/>
              </a:ext>
            </a:extLst>
          </p:cNvPr>
          <p:cNvSpPr txBox="1"/>
          <p:nvPr/>
        </p:nvSpPr>
        <p:spPr>
          <a:xfrm>
            <a:off x="2075573" y="436223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786955" y="3813809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1FCC33E-D815-4752-B322-193B51555C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7295426"/>
              </p:ext>
            </p:extLst>
          </p:nvPr>
        </p:nvGraphicFramePr>
        <p:xfrm>
          <a:off x="811608" y="751055"/>
          <a:ext cx="5360593" cy="2939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69614">
                  <a:extLst>
                    <a:ext uri="{9D8B030D-6E8A-4147-A177-3AD203B41FA5}">
                      <a16:colId xmlns:a16="http://schemas.microsoft.com/office/drawing/2014/main" val="3026959141"/>
                    </a:ext>
                  </a:extLst>
                </a:gridCol>
                <a:gridCol w="1097198">
                  <a:extLst>
                    <a:ext uri="{9D8B030D-6E8A-4147-A177-3AD203B41FA5}">
                      <a16:colId xmlns:a16="http://schemas.microsoft.com/office/drawing/2014/main" val="1721688816"/>
                    </a:ext>
                  </a:extLst>
                </a:gridCol>
                <a:gridCol w="830735">
                  <a:extLst>
                    <a:ext uri="{9D8B030D-6E8A-4147-A177-3AD203B41FA5}">
                      <a16:colId xmlns:a16="http://schemas.microsoft.com/office/drawing/2014/main" val="2533167927"/>
                    </a:ext>
                  </a:extLst>
                </a:gridCol>
                <a:gridCol w="2163046">
                  <a:extLst>
                    <a:ext uri="{9D8B030D-6E8A-4147-A177-3AD203B41FA5}">
                      <a16:colId xmlns:a16="http://schemas.microsoft.com/office/drawing/2014/main" val="4119892877"/>
                    </a:ext>
                  </a:extLst>
                </a:gridCol>
              </a:tblGrid>
              <a:tr h="111034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850537992"/>
                  </a:ext>
                </a:extLst>
              </a:tr>
              <a:tr h="141664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Rwanda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>
                          <a:effectLst/>
                        </a:rPr>
                        <a:t>10,515,973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13,246,394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3583931661"/>
                  </a:ext>
                </a:extLst>
              </a:tr>
              <a:tr h="11103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Eastern Province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2,595,703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3,563,145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2079463542"/>
                  </a:ext>
                </a:extLst>
              </a:tr>
              <a:tr h="11103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Kirehe district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340,368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460,860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695510018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Gahara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39,484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44,462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1461890836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Gatore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26,923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31,687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206327287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Kigarama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31,149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37,136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3416372898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Kigina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26,909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34,642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2205093009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Kirehe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23,784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29,547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15436257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Mahama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23,643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81,014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243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3061056877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Mpanga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31,771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40,173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3295086131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Musaza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25,444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30,095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190317045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Mushikiri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28,031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32,841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914055412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Nasho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26,954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33,665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1052067339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Nyamugari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36,754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42,938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936702484"/>
                  </a:ext>
                </a:extLst>
              </a:tr>
              <a:tr h="11869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Nyarubuye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19,522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22,660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641" marR="4641" marT="464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41" marR="4641" marT="4641" marB="0" anchor="b"/>
                </a:tc>
                <a:extLst>
                  <a:ext uri="{0D108BD9-81ED-4DB2-BD59-A6C34878D82A}">
                    <a16:rowId xmlns:a16="http://schemas.microsoft.com/office/drawing/2014/main" val="69016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5014767" y="4109081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F107EE5-902B-4F7C-9E10-C685F09C890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03849" y="774293"/>
            <a:ext cx="2993401" cy="327365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8D4A74D-AD8E-4B95-B9DB-696D79AEFAC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9664" y="841882"/>
            <a:ext cx="4037407" cy="3049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Kirehe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241848" y="328204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02D2B44A-2E0C-47A8-AB0C-E8CA57EEA4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1958161"/>
              </p:ext>
            </p:extLst>
          </p:nvPr>
        </p:nvGraphicFramePr>
        <p:xfrm>
          <a:off x="1353375" y="848417"/>
          <a:ext cx="4996178" cy="22567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8625">
                  <a:extLst>
                    <a:ext uri="{9D8B030D-6E8A-4147-A177-3AD203B41FA5}">
                      <a16:colId xmlns:a16="http://schemas.microsoft.com/office/drawing/2014/main" val="2287646057"/>
                    </a:ext>
                  </a:extLst>
                </a:gridCol>
                <a:gridCol w="778625">
                  <a:extLst>
                    <a:ext uri="{9D8B030D-6E8A-4147-A177-3AD203B41FA5}">
                      <a16:colId xmlns:a16="http://schemas.microsoft.com/office/drawing/2014/main" val="1571988906"/>
                    </a:ext>
                  </a:extLst>
                </a:gridCol>
                <a:gridCol w="778625">
                  <a:extLst>
                    <a:ext uri="{9D8B030D-6E8A-4147-A177-3AD203B41FA5}">
                      <a16:colId xmlns:a16="http://schemas.microsoft.com/office/drawing/2014/main" val="1900609662"/>
                    </a:ext>
                  </a:extLst>
                </a:gridCol>
                <a:gridCol w="778625">
                  <a:extLst>
                    <a:ext uri="{9D8B030D-6E8A-4147-A177-3AD203B41FA5}">
                      <a16:colId xmlns:a16="http://schemas.microsoft.com/office/drawing/2014/main" val="2156122889"/>
                    </a:ext>
                  </a:extLst>
                </a:gridCol>
                <a:gridCol w="1881678">
                  <a:extLst>
                    <a:ext uri="{9D8B030D-6E8A-4147-A177-3AD203B41FA5}">
                      <a16:colId xmlns:a16="http://schemas.microsoft.com/office/drawing/2014/main" val="2416942375"/>
                    </a:ext>
                  </a:extLst>
                </a:gridCol>
              </a:tblGrid>
              <a:tr h="337444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Year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Both sexes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u="none" strike="noStrike">
                          <a:effectLst/>
                        </a:rPr>
                        <a:t>Population density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81140510"/>
                  </a:ext>
                </a:extLst>
              </a:tr>
              <a:tr h="18189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473,409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228,000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245,409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916512684"/>
                  </a:ext>
                </a:extLst>
              </a:tr>
              <a:tr h="18189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488,370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235,369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253,001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53185744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503,733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242,922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260,811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72321866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519,483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250,655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268,828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23250757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535,626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258,564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277,062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00575274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552,153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266,650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285,503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350380769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569,042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274,900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294,142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963000608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586,263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283,305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302,958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507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355028226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603,809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291,856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311,953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592908542"/>
                  </a:ext>
                </a:extLst>
              </a:tr>
              <a:tr h="19443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621,683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300,556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321,127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537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837810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2400412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Kirehe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685878" y="401652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91D6E83-871B-4F14-890B-3071D39CF8D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52812" y="855281"/>
            <a:ext cx="3009327" cy="29841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6C22293-3D47-44DB-9F69-F07C6A2C0E0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868" y="917435"/>
            <a:ext cx="4871904" cy="273375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DFD42F0-5C8A-44CA-9C11-AC31876CCDBA}"/>
              </a:ext>
            </a:extLst>
          </p:cNvPr>
          <p:cNvSpPr txBox="1"/>
          <p:nvPr/>
        </p:nvSpPr>
        <p:spPr>
          <a:xfrm>
            <a:off x="3215983" y="1428750"/>
            <a:ext cx="10730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err="1"/>
              <a:t>Kirehe</a:t>
            </a:r>
            <a:r>
              <a:rPr lang="en-US" sz="1050" dirty="0"/>
              <a:t>, 2022</a:t>
            </a:r>
            <a:endParaRPr lang="en-RW" sz="105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8FBA0C6-C7D0-4850-B6A0-600D420429C9}"/>
              </a:ext>
            </a:extLst>
          </p:cNvPr>
          <p:cNvSpPr txBox="1"/>
          <p:nvPr/>
        </p:nvSpPr>
        <p:spPr>
          <a:xfrm>
            <a:off x="6851420" y="1404716"/>
            <a:ext cx="10730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err="1"/>
              <a:t>Kirehe</a:t>
            </a:r>
            <a:r>
              <a:rPr lang="en-US" sz="1050" dirty="0"/>
              <a:t>, 2012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2250037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5155182" y="693105"/>
            <a:ext cx="764656" cy="151441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 flipH="1">
            <a:off x="3236301" y="866634"/>
            <a:ext cx="919859" cy="147079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0749087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6855344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3124200" y="795680"/>
            <a:ext cx="884326" cy="162367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5919839" y="1055926"/>
            <a:ext cx="649288" cy="151582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5919838" y="1200809"/>
            <a:ext cx="716177" cy="121854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692786"/>
              </p:ext>
            </p:extLst>
          </p:nvPr>
        </p:nvGraphicFramePr>
        <p:xfrm>
          <a:off x="1283334" y="981203"/>
          <a:ext cx="6577331" cy="3156473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6768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>
            <a:off x="2786189" y="1092619"/>
            <a:ext cx="643408" cy="990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4505121" y="1123950"/>
            <a:ext cx="841668" cy="1295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4007535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>
            <a:off x="5919839" y="1123950"/>
            <a:ext cx="859434" cy="1905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5234819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4484420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>
            <a:off x="4289018" y="1200150"/>
            <a:ext cx="771322" cy="1371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6779273" y="558492"/>
            <a:ext cx="751242" cy="160304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4279708" y="913330"/>
            <a:ext cx="673292" cy="13479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5157991" y="1504950"/>
            <a:ext cx="981354" cy="15934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8663177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2198382" y="727487"/>
            <a:ext cx="816560" cy="169186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5691229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3149028" y="1056690"/>
            <a:ext cx="1139991" cy="242946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>
            <a:off x="5919838" y="973257"/>
            <a:ext cx="1079005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>
            <a:off x="5060340" y="1504950"/>
            <a:ext cx="959460" cy="1981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932239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>
            <a:off x="2139962" y="667334"/>
            <a:ext cx="759092" cy="156782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4079</TotalTime>
  <Words>1873</Words>
  <Application>Microsoft Office PowerPoint</Application>
  <PresentationFormat>On-screen Show (16:9)</PresentationFormat>
  <Paragraphs>664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Kirehe district </vt:lpstr>
      <vt:lpstr>Poverty rate by Cells of Kirehe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Kirehe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328</cp:revision>
  <dcterms:created xsi:type="dcterms:W3CDTF">2025-04-16T12:56:48Z</dcterms:created>
  <dcterms:modified xsi:type="dcterms:W3CDTF">2025-07-16T13:03:11Z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