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3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D0-4196-9908-7AE7CE9186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0.37625</cdr:x>
      <cdr:y>0.44898</cdr:y>
    </cdr:from>
    <cdr:to>
      <cdr:x>0.41398</cdr:x>
      <cdr:y>0.94343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3039073" y="1676400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0.78692</cdr:x>
      <cdr:y>0.02528</cdr:y>
    </cdr:from>
    <cdr:to>
      <cdr:x>0.88612</cdr:x>
      <cdr:y>0.43842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6655944" y="99422"/>
          <a:ext cx="839070" cy="162477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0.21735</cdr:x>
      <cdr:y>0</cdr:y>
    </cdr:from>
    <cdr:to>
      <cdr:x>0.31153</cdr:x>
      <cdr:y>0.47403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1935511" y="0"/>
          <a:ext cx="838746" cy="1647058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0.89893</cdr:x>
      <cdr:y>0.02437</cdr:y>
    </cdr:from>
    <cdr:to>
      <cdr:x>0.9662</cdr:x>
      <cdr:y>0.42557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6798755" y="95945"/>
          <a:ext cx="508795" cy="1579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0.51182</cdr:x>
      <cdr:y>0.06362</cdr:y>
    </cdr:from>
    <cdr:to>
      <cdr:x>0.61819</cdr:x>
      <cdr:y>0.46388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4049645" y="232705"/>
          <a:ext cx="841668" cy="146398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0.60391</cdr:x>
      <cdr:y>0</cdr:y>
    </cdr:from>
    <cdr:to>
      <cdr:x>0.6928</cdr:x>
      <cdr:y>0.6924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5023828" y="0"/>
          <a:ext cx="739432" cy="2349841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0.49489</cdr:x>
      <cdr:y>0</cdr:y>
    </cdr:from>
    <cdr:to>
      <cdr:x>0.60186</cdr:x>
      <cdr:y>0.64211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4223588" y="0"/>
          <a:ext cx="912890" cy="244643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1_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  <p:extLst>
      <p:ext uri="{BB962C8B-B14F-4D97-AF65-F5344CB8AC3E}">
        <p14:creationId xmlns:p14="http://schemas.microsoft.com/office/powerpoint/2010/main" val="1642446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724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KAMONYI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Nyanza district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0A8579-D2B7-4306-A8A9-BA08198B05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9673" y="659791"/>
            <a:ext cx="3370003" cy="3692844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072F2E3E-7F4E-4957-BCBC-0D84BA0BA7E8}"/>
              </a:ext>
            </a:extLst>
          </p:cNvPr>
          <p:cNvSpPr txBox="1"/>
          <p:nvPr/>
        </p:nvSpPr>
        <p:spPr>
          <a:xfrm>
            <a:off x="2315733" y="434795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cells of Nyanza district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3800F8B-8154-49CE-84E8-965AA059AF5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638175"/>
            <a:ext cx="3581400" cy="35814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F2DB6198-5ADD-4F5D-A89F-D16262FD3463}"/>
              </a:ext>
            </a:extLst>
          </p:cNvPr>
          <p:cNvSpPr txBox="1"/>
          <p:nvPr/>
        </p:nvSpPr>
        <p:spPr>
          <a:xfrm>
            <a:off x="2057400" y="424229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990600" y="4242755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742F94C-D957-42A3-B2E9-D216A22F85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5179644"/>
              </p:ext>
            </p:extLst>
          </p:nvPr>
        </p:nvGraphicFramePr>
        <p:xfrm>
          <a:off x="761148" y="971550"/>
          <a:ext cx="6020652" cy="3200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82628">
                  <a:extLst>
                    <a:ext uri="{9D8B030D-6E8A-4147-A177-3AD203B41FA5}">
                      <a16:colId xmlns:a16="http://schemas.microsoft.com/office/drawing/2014/main" val="2982040848"/>
                    </a:ext>
                  </a:extLst>
                </a:gridCol>
                <a:gridCol w="1057198">
                  <a:extLst>
                    <a:ext uri="{9D8B030D-6E8A-4147-A177-3AD203B41FA5}">
                      <a16:colId xmlns:a16="http://schemas.microsoft.com/office/drawing/2014/main" val="3666812583"/>
                    </a:ext>
                  </a:extLst>
                </a:gridCol>
                <a:gridCol w="1451407">
                  <a:extLst>
                    <a:ext uri="{9D8B030D-6E8A-4147-A177-3AD203B41FA5}">
                      <a16:colId xmlns:a16="http://schemas.microsoft.com/office/drawing/2014/main" val="507919901"/>
                    </a:ext>
                  </a:extLst>
                </a:gridCol>
                <a:gridCol w="2329419">
                  <a:extLst>
                    <a:ext uri="{9D8B030D-6E8A-4147-A177-3AD203B41FA5}">
                      <a16:colId xmlns:a16="http://schemas.microsoft.com/office/drawing/2014/main" val="1321083740"/>
                    </a:ext>
                  </a:extLst>
                </a:gridCol>
              </a:tblGrid>
              <a:tr h="283667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 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1480862696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Rwanda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10,515,973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13,246,394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4169680352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Southern Province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2,589,975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3,002,699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845728121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Nyanza District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323,719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365,718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223950375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Busasamana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42,870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50,661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682180325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Busoro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34,037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39,644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936167530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Cyabakamyi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22,273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23,199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443103196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Kibilizi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32,243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40,939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122847911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Kigoma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35,297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41,004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452209801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Mukingo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50,756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45,708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-10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2073857136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Muyira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35,544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42,041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605282496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Ntyazo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26,740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33,826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125761893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Nyagisozi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25,939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28,092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205376475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Rwabicuma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18,020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20,604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 dirty="0">
                          <a:effectLst/>
                        </a:rPr>
                        <a:t>14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8889246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893319-2110-42FF-ACA8-839FFBB6C80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3377" y="917739"/>
            <a:ext cx="3606682" cy="286905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4CF1DCE-4D09-4B17-82CE-23E15B009C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48408" y="821167"/>
            <a:ext cx="3100796" cy="3144864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FCC96C8-0E38-4FB3-84A6-F119EEAA5F76}"/>
              </a:ext>
            </a:extLst>
          </p:cNvPr>
          <p:cNvSpPr txBox="1"/>
          <p:nvPr/>
        </p:nvSpPr>
        <p:spPr>
          <a:xfrm>
            <a:off x="5233487" y="4133456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NISR (2012)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39D96047-38DD-42D1-97F9-9E60E9733EA8}"/>
              </a:ext>
            </a:extLst>
          </p:cNvPr>
          <p:cNvSpPr txBox="1"/>
          <p:nvPr/>
        </p:nvSpPr>
        <p:spPr>
          <a:xfrm>
            <a:off x="812144" y="3928136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Nyanza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2C1EA2-D4CD-4DA4-94FD-C8F4CCC28C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4064917"/>
              </p:ext>
            </p:extLst>
          </p:nvPr>
        </p:nvGraphicFramePr>
        <p:xfrm>
          <a:off x="1435189" y="803568"/>
          <a:ext cx="5350051" cy="252436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3774">
                  <a:extLst>
                    <a:ext uri="{9D8B030D-6E8A-4147-A177-3AD203B41FA5}">
                      <a16:colId xmlns:a16="http://schemas.microsoft.com/office/drawing/2014/main" val="2096782917"/>
                    </a:ext>
                  </a:extLst>
                </a:gridCol>
                <a:gridCol w="833774">
                  <a:extLst>
                    <a:ext uri="{9D8B030D-6E8A-4147-A177-3AD203B41FA5}">
                      <a16:colId xmlns:a16="http://schemas.microsoft.com/office/drawing/2014/main" val="3981303964"/>
                    </a:ext>
                  </a:extLst>
                </a:gridCol>
                <a:gridCol w="833774">
                  <a:extLst>
                    <a:ext uri="{9D8B030D-6E8A-4147-A177-3AD203B41FA5}">
                      <a16:colId xmlns:a16="http://schemas.microsoft.com/office/drawing/2014/main" val="2683527322"/>
                    </a:ext>
                  </a:extLst>
                </a:gridCol>
                <a:gridCol w="833774">
                  <a:extLst>
                    <a:ext uri="{9D8B030D-6E8A-4147-A177-3AD203B41FA5}">
                      <a16:colId xmlns:a16="http://schemas.microsoft.com/office/drawing/2014/main" val="3003995375"/>
                    </a:ext>
                  </a:extLst>
                </a:gridCol>
                <a:gridCol w="2014955">
                  <a:extLst>
                    <a:ext uri="{9D8B030D-6E8A-4147-A177-3AD203B41FA5}">
                      <a16:colId xmlns:a16="http://schemas.microsoft.com/office/drawing/2014/main" val="2720704939"/>
                    </a:ext>
                  </a:extLst>
                </a:gridCol>
              </a:tblGrid>
              <a:tr h="316889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200" b="1" u="none" strike="noStrike" dirty="0">
                          <a:effectLst/>
                        </a:rPr>
                        <a:t>Population density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295303554"/>
                  </a:ext>
                </a:extLst>
              </a:tr>
              <a:tr h="37696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367357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179628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187729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547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7521519"/>
                  </a:ext>
                </a:extLst>
              </a:tr>
              <a:tr h="3062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369562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180845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188717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54368077"/>
                  </a:ext>
                </a:extLst>
              </a:tr>
              <a:tr h="3062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371717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182043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189674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9115081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373818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183215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190603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45823508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375837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184327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191510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17830997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377757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185366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192391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35101332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379571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186346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193225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2775069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381316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187301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194015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64608389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382969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188217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194752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666486992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384491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189053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195438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573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06178285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F9D2F67-5E03-4F73-9E49-1F04460456F5}"/>
              </a:ext>
            </a:extLst>
          </p:cNvPr>
          <p:cNvSpPr txBox="1"/>
          <p:nvPr/>
        </p:nvSpPr>
        <p:spPr>
          <a:xfrm>
            <a:off x="1411141" y="3327930"/>
            <a:ext cx="151996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/>
              <a:t>Source: RPHC5, 2022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493495"/>
            <a:ext cx="7924800" cy="384721"/>
          </a:xfrm>
        </p:spPr>
        <p:txBody>
          <a:bodyPr/>
          <a:lstStyle/>
          <a:p>
            <a:r>
              <a:rPr lang="en-US" dirty="0"/>
              <a:t>Net migration by district(,000)</a:t>
            </a:r>
            <a:endParaRPr lang="en-GB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83777496"/>
              </p:ext>
            </p:extLst>
          </p:nvPr>
        </p:nvGraphicFramePr>
        <p:xfrm>
          <a:off x="490780" y="971550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ectangle 7"/>
          <p:cNvSpPr/>
          <p:nvPr/>
        </p:nvSpPr>
        <p:spPr>
          <a:xfrm>
            <a:off x="914400" y="471083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4412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Nyanza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D8D2550-ED78-46E0-A9C5-CE9EACEAC1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47313" y="992694"/>
            <a:ext cx="4004609" cy="270152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091D762-8269-41A8-A2A4-C34A67C261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3488" y="742638"/>
            <a:ext cx="4683726" cy="2945262"/>
          </a:xfrm>
          <a:prstGeom prst="rect">
            <a:avLst/>
          </a:prstGeom>
        </p:spPr>
      </p:pic>
      <p:sp>
        <p:nvSpPr>
          <p:cNvPr id="85" name="TextBox 84">
            <a:extLst>
              <a:ext uri="{FF2B5EF4-FFF2-40B4-BE49-F238E27FC236}">
                <a16:creationId xmlns:a16="http://schemas.microsoft.com/office/drawing/2014/main" id="{942B95D5-D0C1-4D4D-BFBF-AB0ACDA50FAE}"/>
              </a:ext>
            </a:extLst>
          </p:cNvPr>
          <p:cNvSpPr txBox="1"/>
          <p:nvPr/>
        </p:nvSpPr>
        <p:spPr>
          <a:xfrm>
            <a:off x="275399" y="3659367"/>
            <a:ext cx="171935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RPHC5, 2022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2625870" y="1118577"/>
            <a:ext cx="733370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3001611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089646" y="511172"/>
            <a:ext cx="763671" cy="190817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584293" y="625000"/>
            <a:ext cx="695618" cy="124287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5784012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2679750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654259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4263703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705600" y="1209224"/>
            <a:ext cx="723379" cy="18197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5013868"/>
              </p:ext>
            </p:extLst>
          </p:nvPr>
        </p:nvGraphicFramePr>
        <p:xfrm>
          <a:off x="457200" y="1091856"/>
          <a:ext cx="8074662" cy="3007854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2478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235911" y="1042433"/>
            <a:ext cx="693623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137406"/>
              </p:ext>
            </p:extLst>
          </p:nvPr>
        </p:nvGraphicFramePr>
        <p:xfrm>
          <a:off x="476248" y="1099864"/>
          <a:ext cx="7976872" cy="3219851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8174732" y="847591"/>
            <a:ext cx="763494" cy="222897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9572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882280"/>
              </p:ext>
            </p:extLst>
          </p:nvPr>
        </p:nvGraphicFramePr>
        <p:xfrm>
          <a:off x="3048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349555" y="1033166"/>
            <a:ext cx="649288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008526" y="1581150"/>
            <a:ext cx="563474" cy="167186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9572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405780" y="1352549"/>
            <a:ext cx="840231" cy="144398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0047983"/>
              </p:ext>
            </p:extLst>
          </p:nvPr>
        </p:nvGraphicFramePr>
        <p:xfrm>
          <a:off x="3810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180602" y="1003287"/>
            <a:ext cx="779198" cy="147892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452347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2505229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5424822" y="1343956"/>
            <a:ext cx="924733" cy="206218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3837873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58231158"/>
              </p:ext>
            </p:extLst>
          </p:nvPr>
        </p:nvGraphicFramePr>
        <p:xfrm>
          <a:off x="22860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3578822" y="1628870"/>
            <a:ext cx="1069648" cy="231447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3423</TotalTime>
  <Words>1765</Words>
  <Application>Microsoft Office PowerPoint</Application>
  <PresentationFormat>On-screen Show (16:9)</PresentationFormat>
  <Paragraphs>647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Nyanza district</vt:lpstr>
      <vt:lpstr>Poverty rate by cells of Nyanza district</vt:lpstr>
      <vt:lpstr>Population structure and distribution</vt:lpstr>
      <vt:lpstr>Trends of  population  size by sector (2012 &amp; 2022)</vt:lpstr>
      <vt:lpstr>PowerPoint Presentation</vt:lpstr>
      <vt:lpstr>PowerPoint Presentation</vt:lpstr>
      <vt:lpstr>Net migration by district(,000)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182</cp:revision>
  <dcterms:created xsi:type="dcterms:W3CDTF">2025-04-16T12:56:48Z</dcterms:created>
  <dcterms:modified xsi:type="dcterms:W3CDTF">2025-07-16T12:42:11Z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